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9" r:id="rId3"/>
    <p:sldId id="300" r:id="rId4"/>
    <p:sldId id="278" r:id="rId5"/>
    <p:sldId id="280" r:id="rId6"/>
    <p:sldId id="297" r:id="rId7"/>
    <p:sldId id="286" r:id="rId8"/>
    <p:sldId id="287" r:id="rId9"/>
    <p:sldId id="288" r:id="rId10"/>
    <p:sldId id="298" r:id="rId11"/>
    <p:sldId id="299" r:id="rId12"/>
    <p:sldId id="291" r:id="rId13"/>
    <p:sldId id="294" r:id="rId14"/>
    <p:sldId id="292" r:id="rId15"/>
    <p:sldId id="290" r:id="rId16"/>
    <p:sldId id="295" r:id="rId17"/>
    <p:sldId id="296" r:id="rId18"/>
    <p:sldId id="293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4DE"/>
    <a:srgbClr val="FFFF99"/>
    <a:srgbClr val="EAB0B4"/>
    <a:srgbClr val="E4989D"/>
    <a:srgbClr val="DD7F86"/>
    <a:srgbClr val="D35962"/>
    <a:srgbClr val="00589A"/>
    <a:srgbClr val="D4F9CB"/>
    <a:srgbClr val="FF9966"/>
    <a:srgbClr val="B3D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181A2-1520-4CCA-AF05-499692D21BC5}" v="4" dt="2020-02-10T04:50:16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5382" autoAdjust="0"/>
  </p:normalViewPr>
  <p:slideViewPr>
    <p:cSldViewPr>
      <p:cViewPr>
        <p:scale>
          <a:sx n="75" d="100"/>
          <a:sy n="75" d="100"/>
        </p:scale>
        <p:origin x="-10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4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4F181A2-1520-4CCA-AF05-499692D21BC5}"/>
    <pc:docChg chg="modSld">
      <pc:chgData name="" userId="" providerId="" clId="Web-{54F181A2-1520-4CCA-AF05-499692D21BC5}" dt="2020-02-10T04:50:16.005" v="3" actId="20577"/>
      <pc:docMkLst>
        <pc:docMk/>
      </pc:docMkLst>
      <pc:sldChg chg="modSp">
        <pc:chgData name="" userId="" providerId="" clId="Web-{54F181A2-1520-4CCA-AF05-499692D21BC5}" dt="2020-02-10T04:50:16.005" v="2" actId="20577"/>
        <pc:sldMkLst>
          <pc:docMk/>
          <pc:sldMk cId="1003441587" sldId="291"/>
        </pc:sldMkLst>
        <pc:spChg chg="mod">
          <ac:chgData name="" userId="" providerId="" clId="Web-{54F181A2-1520-4CCA-AF05-499692D21BC5}" dt="2020-02-10T04:50:16.005" v="2" actId="20577"/>
          <ac:spMkLst>
            <pc:docMk/>
            <pc:sldMk cId="1003441587" sldId="291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9.211.205\&#1087;&#1072;&#1087;&#1082;&#1072;%20&#1076;&#1083;&#1103;%20&#1086;&#1073;&#1084;&#1077;&#1085;&#1072;\&#1046;&#1091;&#1088;&#1082;&#1086;%20&#1040;.&#1053;\&#1057;&#1083;&#1072;&#1081;&#1076;&#1099;%20&#1089;&#1077;&#1084;&#1080;&#1085;&#1072;&#1088;%20&#1048;&#1055;&#1059;\&#1057;&#1083;&#1072;&#1081;&#1076;%209%20&#1057;&#1086;&#1076;&#1077;&#1088;&#1078;&#1072;&#1085;&#1080;&#1077;%20%20&#1090;&#1101;%20%2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Экономия тепловой энергии</a:t>
            </a:r>
          </a:p>
          <a:p>
            <a:pPr>
              <a:defRPr/>
            </a:pPr>
            <a:r>
              <a:rPr lang="ru-RU" dirty="0"/>
              <a:t>от проводимых мероприятий по энергосбережению</a:t>
            </a:r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Экономия тепловой энергии от проводимых мероприятий по энергосбережению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22069496831862E-2"/>
          <c:y val="0.21566993287295563"/>
          <c:w val="0.57255944694669625"/>
          <c:h val="0.73266036960805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explosion val="9"/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240-40BC-9120-7C5FE8F4F997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7240-40BC-9120-7C5FE8F4F997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240-40BC-9120-7C5FE8F4F997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240-40BC-9120-7C5FE8F4F99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7240-40BC-9120-7C5FE8F4F997}"/>
              </c:ext>
            </c:extLst>
          </c:dPt>
          <c:dLbls>
            <c:dLbl>
              <c:idx val="0"/>
              <c:layout>
                <c:manualLayout>
                  <c:x val="-4.1923848169875481E-2"/>
                  <c:y val="-5.80162145726498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</a:t>
                    </a:r>
                    <a:r>
                      <a:rPr lang="ru-RU" dirty="0"/>
                      <a:t>19,3%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40-40BC-9120-7C5FE8F4F9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dirty="0"/>
                      <a:t>до </a:t>
                    </a:r>
                    <a:r>
                      <a:rPr lang="ru-RU" dirty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40-40BC-9120-7C5FE8F4F997}"/>
                </c:ext>
              </c:extLst>
            </c:dLbl>
            <c:dLbl>
              <c:idx val="2"/>
              <c:layout>
                <c:manualLayout>
                  <c:x val="-3.1804298611629672E-2"/>
                  <c:y val="6.9619457487179789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 </a:t>
                    </a:r>
                    <a:r>
                      <a:rPr lang="ru-RU" dirty="0"/>
                      <a:t>9,6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40-40BC-9120-7C5FE8F4F9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dirty="0"/>
                      <a:t>до </a:t>
                    </a:r>
                    <a:r>
                      <a:rPr lang="ru-RU" dirty="0"/>
                      <a:t>8,2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40-40BC-9120-7C5FE8F4F997}"/>
                </c:ext>
              </c:extLst>
            </c:dLbl>
            <c:dLbl>
              <c:idx val="4"/>
              <c:layout>
                <c:manualLayout>
                  <c:x val="0"/>
                  <c:y val="-8.354353171285061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 </a:t>
                    </a:r>
                    <a:r>
                      <a:rPr lang="ru-RU" dirty="0"/>
                      <a:t>8,0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40-40BC-9120-7C5FE8F4F99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400" dirty="0"/>
                      <a:t>до</a:t>
                    </a:r>
                    <a:r>
                      <a:rPr lang="ru-RU" dirty="0"/>
                      <a:t>12,5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40-40BC-9120-7C5FE8F4F99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Утепление фасадов</c:v>
                </c:pt>
                <c:pt idx="1">
                  <c:v>Утепление кровли</c:v>
                </c:pt>
                <c:pt idx="2">
                  <c:v>Замена оконных блоков</c:v>
                </c:pt>
                <c:pt idx="3">
                  <c:v>САР от ЦТП</c:v>
                </c:pt>
                <c:pt idx="4">
                  <c:v>Замена теплообменников</c:v>
                </c:pt>
                <c:pt idx="5">
                  <c:v>Расчет по ИПУ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0.0%">
                  <c:v>0.192</c:v>
                </c:pt>
                <c:pt idx="1">
                  <c:v>0.04</c:v>
                </c:pt>
                <c:pt idx="2" formatCode="0.0%">
                  <c:v>8.5999999999999993E-2</c:v>
                </c:pt>
                <c:pt idx="3" formatCode="0.0%">
                  <c:v>8.2000000000000003E-2</c:v>
                </c:pt>
                <c:pt idx="4">
                  <c:v>0.08</c:v>
                </c:pt>
                <c:pt idx="5" formatCode="0.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240-40BC-9120-7C5FE8F4F9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061F0-DD1C-4754-9FA5-3546791F135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469CD-B236-4B9E-8A7A-9D5F5E224CB5}">
      <dgm:prSet phldrT="[Текст]" custT="1"/>
      <dgm:spPr>
        <a:solidFill>
          <a:schemeClr val="accent2">
            <a:lumMod val="20000"/>
            <a:lumOff val="80000"/>
          </a:schemeClr>
        </a:solidFill>
        <a:ln w="9525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Поддержка государства</a:t>
          </a:r>
        </a:p>
      </dgm:t>
    </dgm:pt>
    <dgm:pt modelId="{C8BA19C7-E0D2-4134-AD3B-62B0FA56A91C}" type="parTrans" cxnId="{0EAABAFF-F098-48B6-AA84-758964076DC9}">
      <dgm:prSet/>
      <dgm:spPr/>
      <dgm:t>
        <a:bodyPr/>
        <a:lstStyle/>
        <a:p>
          <a:endParaRPr lang="ru-RU"/>
        </a:p>
      </dgm:t>
    </dgm:pt>
    <dgm:pt modelId="{115383E0-B82A-4149-8184-1444161677BE}" type="sibTrans" cxnId="{0EAABAFF-F098-48B6-AA84-758964076DC9}">
      <dgm:prSet/>
      <dgm:spPr/>
      <dgm:t>
        <a:bodyPr/>
        <a:lstStyle/>
        <a:p>
          <a:endParaRPr lang="ru-RU"/>
        </a:p>
      </dgm:t>
    </dgm:pt>
    <dgm:pt modelId="{710AEE20-4CE6-4A42-891D-0587E5BB98A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dirty="0"/>
            <a:t>Сопровождение энергоэффективных мероприятий на всех этапах  реализации</a:t>
          </a:r>
        </a:p>
      </dgm:t>
    </dgm:pt>
    <dgm:pt modelId="{F5D327F2-3821-41AD-9D68-717A8302BEA8}" type="parTrans" cxnId="{124805D4-5BC1-407A-B1CE-0FB5874397EE}">
      <dgm:prSet/>
      <dgm:spPr/>
      <dgm:t>
        <a:bodyPr/>
        <a:lstStyle/>
        <a:p>
          <a:endParaRPr lang="ru-RU"/>
        </a:p>
      </dgm:t>
    </dgm:pt>
    <dgm:pt modelId="{876454BB-AB4B-4A73-8667-6553AB8FF5DC}" type="sibTrans" cxnId="{124805D4-5BC1-407A-B1CE-0FB5874397EE}">
      <dgm:prSet/>
      <dgm:spPr/>
      <dgm:t>
        <a:bodyPr/>
        <a:lstStyle/>
        <a:p>
          <a:endParaRPr lang="ru-RU"/>
        </a:p>
      </dgm:t>
    </dgm:pt>
    <dgm:pt modelId="{01F1C7EF-D7A5-4E88-A12A-A385A99FD22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dirty="0"/>
            <a:t>Финансирование до 50%</a:t>
          </a:r>
        </a:p>
        <a:p>
          <a:pPr algn="l"/>
          <a:endParaRPr lang="ru-RU" sz="900" b="1" dirty="0"/>
        </a:p>
        <a:p>
          <a:pPr algn="l"/>
          <a:r>
            <a:rPr lang="ru-RU" sz="1200" b="1" dirty="0"/>
            <a:t>Рассрочка платежей на 10-15 лет</a:t>
          </a:r>
          <a:endParaRPr lang="ru-RU" sz="900" b="1" dirty="0"/>
        </a:p>
      </dgm:t>
    </dgm:pt>
    <dgm:pt modelId="{D68074EE-E299-4838-BA8A-F87EE9BBE0E1}" type="parTrans" cxnId="{64F425FC-3E99-4371-8C5E-207BF3AC6552}">
      <dgm:prSet/>
      <dgm:spPr/>
      <dgm:t>
        <a:bodyPr/>
        <a:lstStyle/>
        <a:p>
          <a:endParaRPr lang="ru-RU"/>
        </a:p>
      </dgm:t>
    </dgm:pt>
    <dgm:pt modelId="{1B01BDFA-2FB6-4CA4-AFBA-58226F23EDE2}" type="sibTrans" cxnId="{64F425FC-3E99-4371-8C5E-207BF3AC6552}">
      <dgm:prSet/>
      <dgm:spPr/>
      <dgm:t>
        <a:bodyPr/>
        <a:lstStyle/>
        <a:p>
          <a:endParaRPr lang="ru-RU"/>
        </a:p>
      </dgm:t>
    </dgm:pt>
    <dgm:pt modelId="{F42AC4D5-51A9-4212-8C3A-CF9E8DB902C8}">
      <dgm:prSet phldrT="[Текст]" custT="1"/>
      <dgm:spPr>
        <a:solidFill>
          <a:srgbClr val="D0F4DE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dirty="0"/>
            <a:t>Снижение теплопотребления многоквартирных жилых домов</a:t>
          </a:r>
        </a:p>
      </dgm:t>
    </dgm:pt>
    <dgm:pt modelId="{6507AC61-50FA-4560-8C26-977846950830}" type="sibTrans" cxnId="{234FE924-599F-43CA-963F-4476278C1732}">
      <dgm:prSet/>
      <dgm:spPr/>
      <dgm:t>
        <a:bodyPr/>
        <a:lstStyle/>
        <a:p>
          <a:endParaRPr lang="ru-RU"/>
        </a:p>
      </dgm:t>
    </dgm:pt>
    <dgm:pt modelId="{9CAED614-A1BB-42D7-B2CB-5FFF11795D0A}" type="parTrans" cxnId="{234FE924-599F-43CA-963F-4476278C1732}">
      <dgm:prSet/>
      <dgm:spPr/>
      <dgm:t>
        <a:bodyPr/>
        <a:lstStyle/>
        <a:p>
          <a:endParaRPr lang="ru-RU"/>
        </a:p>
      </dgm:t>
    </dgm:pt>
    <dgm:pt modelId="{FC91A56D-E0A0-410A-80BF-564AC74C39E3}">
      <dgm:prSet phldrT="[Текст]" custT="1"/>
      <dgm:spPr>
        <a:solidFill>
          <a:srgbClr val="D0F4DE"/>
        </a:solidFill>
        <a:ln w="9525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Цель</a:t>
          </a:r>
          <a:endParaRPr lang="ru-RU" sz="2000" b="1" dirty="0"/>
        </a:p>
      </dgm:t>
    </dgm:pt>
    <dgm:pt modelId="{928DACFB-3AD3-4C05-A5B4-257FCE86EADA}" type="sibTrans" cxnId="{3290C329-7B5A-4632-9CEF-261AFF252589}">
      <dgm:prSet/>
      <dgm:spPr/>
      <dgm:t>
        <a:bodyPr/>
        <a:lstStyle/>
        <a:p>
          <a:endParaRPr lang="ru-RU"/>
        </a:p>
      </dgm:t>
    </dgm:pt>
    <dgm:pt modelId="{0FDCD332-3DF0-4933-AD61-CB1CB85D21E6}" type="parTrans" cxnId="{3290C329-7B5A-4632-9CEF-261AFF252589}">
      <dgm:prSet/>
      <dgm:spPr/>
      <dgm:t>
        <a:bodyPr/>
        <a:lstStyle/>
        <a:p>
          <a:endParaRPr lang="ru-RU"/>
        </a:p>
      </dgm:t>
    </dgm:pt>
    <dgm:pt modelId="{58118747-91DE-4B5F-A413-FE7013BBFE0B}">
      <dgm:prSet custT="1"/>
      <dgm:spPr>
        <a:solidFill>
          <a:srgbClr val="D0F4DE">
            <a:alpha val="9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dirty="0"/>
            <a:t>Создание условий для участия граждан и юридических лиц в реализации мероприятий, направленных на эффективное и рациональное  использование тепловой энергии многоквартирных жилых домов</a:t>
          </a:r>
        </a:p>
      </dgm:t>
    </dgm:pt>
    <dgm:pt modelId="{0EF60160-B4CD-4E13-877C-A5135216BD98}" type="parTrans" cxnId="{B3D44F64-B80B-4745-8AB1-B97EC1853A3A}">
      <dgm:prSet/>
      <dgm:spPr/>
      <dgm:t>
        <a:bodyPr/>
        <a:lstStyle/>
        <a:p>
          <a:endParaRPr lang="ru-RU"/>
        </a:p>
      </dgm:t>
    </dgm:pt>
    <dgm:pt modelId="{49E2700D-FFEB-4C43-81BA-5289CEFDD515}" type="sibTrans" cxnId="{B3D44F64-B80B-4745-8AB1-B97EC1853A3A}">
      <dgm:prSet/>
      <dgm:spPr/>
      <dgm:t>
        <a:bodyPr/>
        <a:lstStyle/>
        <a:p>
          <a:endParaRPr lang="ru-RU"/>
        </a:p>
      </dgm:t>
    </dgm:pt>
    <dgm:pt modelId="{A432CA6D-5690-40A3-B77A-1C3D963DDD63}" type="pres">
      <dgm:prSet presAssocID="{C83061F0-DD1C-4754-9FA5-3546791F13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92F68F-5676-460B-B28C-31C92A1C658B}" type="pres">
      <dgm:prSet presAssocID="{FC91A56D-E0A0-410A-80BF-564AC74C39E3}" presName="root" presStyleCnt="0"/>
      <dgm:spPr/>
    </dgm:pt>
    <dgm:pt modelId="{EC114555-908F-4EFE-AF79-39F63F4CD75B}" type="pres">
      <dgm:prSet presAssocID="{FC91A56D-E0A0-410A-80BF-564AC74C39E3}" presName="rootComposite" presStyleCnt="0"/>
      <dgm:spPr/>
    </dgm:pt>
    <dgm:pt modelId="{57613995-B4A4-449D-B7C6-C277F9515F13}" type="pres">
      <dgm:prSet presAssocID="{FC91A56D-E0A0-410A-80BF-564AC74C39E3}" presName="rootText" presStyleLbl="node1" presStyleIdx="0" presStyleCnt="2" custScaleY="64279"/>
      <dgm:spPr/>
    </dgm:pt>
    <dgm:pt modelId="{0E5A66D8-E7E6-470A-AAC5-8DAD17C52BED}" type="pres">
      <dgm:prSet presAssocID="{FC91A56D-E0A0-410A-80BF-564AC74C39E3}" presName="rootConnector" presStyleLbl="node1" presStyleIdx="0" presStyleCnt="2"/>
      <dgm:spPr/>
    </dgm:pt>
    <dgm:pt modelId="{45AFF2BF-49FF-4CB6-8F96-CB41411AA14D}" type="pres">
      <dgm:prSet presAssocID="{FC91A56D-E0A0-410A-80BF-564AC74C39E3}" presName="childShape" presStyleCnt="0"/>
      <dgm:spPr/>
    </dgm:pt>
    <dgm:pt modelId="{1E52DE34-4A61-40C6-89F8-875518AF5DF9}" type="pres">
      <dgm:prSet presAssocID="{9CAED614-A1BB-42D7-B2CB-5FFF11795D0A}" presName="Name13" presStyleLbl="parChTrans1D2" presStyleIdx="0" presStyleCnt="4"/>
      <dgm:spPr/>
    </dgm:pt>
    <dgm:pt modelId="{3E0D4489-47B0-473C-BB50-4996BCA9D1AC}" type="pres">
      <dgm:prSet presAssocID="{F42AC4D5-51A9-4212-8C3A-CF9E8DB902C8}" presName="childText" presStyleLbl="bgAcc1" presStyleIdx="0" presStyleCnt="4" custScaleX="227887" custScaleY="69807">
        <dgm:presLayoutVars>
          <dgm:bulletEnabled val="1"/>
        </dgm:presLayoutVars>
      </dgm:prSet>
      <dgm:spPr/>
    </dgm:pt>
    <dgm:pt modelId="{66131A39-D815-47D4-A61E-E063738514EC}" type="pres">
      <dgm:prSet presAssocID="{0EF60160-B4CD-4E13-877C-A5135216BD98}" presName="Name13" presStyleLbl="parChTrans1D2" presStyleIdx="1" presStyleCnt="4"/>
      <dgm:spPr/>
    </dgm:pt>
    <dgm:pt modelId="{7CF5476B-41D3-4EB4-944A-A03903B641F9}" type="pres">
      <dgm:prSet presAssocID="{58118747-91DE-4B5F-A413-FE7013BBFE0B}" presName="childText" presStyleLbl="bgAcc1" presStyleIdx="1" presStyleCnt="4" custScaleX="227434" custScaleY="121012">
        <dgm:presLayoutVars>
          <dgm:bulletEnabled val="1"/>
        </dgm:presLayoutVars>
      </dgm:prSet>
      <dgm:spPr/>
    </dgm:pt>
    <dgm:pt modelId="{0FEE460D-FD57-4FB1-9BE0-CD24463ECC10}" type="pres">
      <dgm:prSet presAssocID="{919469CD-B236-4B9E-8A7A-9D5F5E224CB5}" presName="root" presStyleCnt="0"/>
      <dgm:spPr/>
    </dgm:pt>
    <dgm:pt modelId="{9C04DC44-AC55-4B3C-A43B-2C0D0C7DD7C3}" type="pres">
      <dgm:prSet presAssocID="{919469CD-B236-4B9E-8A7A-9D5F5E224CB5}" presName="rootComposite" presStyleCnt="0"/>
      <dgm:spPr/>
    </dgm:pt>
    <dgm:pt modelId="{3D8A5815-2FD9-4078-9204-4BF83E0A1B0F}" type="pres">
      <dgm:prSet presAssocID="{919469CD-B236-4B9E-8A7A-9D5F5E224CB5}" presName="rootText" presStyleLbl="node1" presStyleIdx="1" presStyleCnt="2" custScaleY="67419"/>
      <dgm:spPr/>
    </dgm:pt>
    <dgm:pt modelId="{B055D833-9923-4251-B9FD-A7EF13D874FB}" type="pres">
      <dgm:prSet presAssocID="{919469CD-B236-4B9E-8A7A-9D5F5E224CB5}" presName="rootConnector" presStyleLbl="node1" presStyleIdx="1" presStyleCnt="2"/>
      <dgm:spPr/>
    </dgm:pt>
    <dgm:pt modelId="{3C762D90-9F5A-43AD-A59C-639A08446758}" type="pres">
      <dgm:prSet presAssocID="{919469CD-B236-4B9E-8A7A-9D5F5E224CB5}" presName="childShape" presStyleCnt="0"/>
      <dgm:spPr/>
    </dgm:pt>
    <dgm:pt modelId="{898F6A2B-034D-4284-B0EF-3708CD6FF17C}" type="pres">
      <dgm:prSet presAssocID="{F5D327F2-3821-41AD-9D68-717A8302BEA8}" presName="Name13" presStyleLbl="parChTrans1D2" presStyleIdx="2" presStyleCnt="4"/>
      <dgm:spPr/>
    </dgm:pt>
    <dgm:pt modelId="{52DE1432-E05E-4EF8-BECF-84A35452D043}" type="pres">
      <dgm:prSet presAssocID="{710AEE20-4CE6-4A42-891D-0587E5BB98A2}" presName="childText" presStyleLbl="bgAcc1" presStyleIdx="2" presStyleCnt="4" custScaleX="184211" custScaleY="77419">
        <dgm:presLayoutVars>
          <dgm:bulletEnabled val="1"/>
        </dgm:presLayoutVars>
      </dgm:prSet>
      <dgm:spPr/>
    </dgm:pt>
    <dgm:pt modelId="{F0D92398-9993-48F8-864B-2DBF1BC187DE}" type="pres">
      <dgm:prSet presAssocID="{D68074EE-E299-4838-BA8A-F87EE9BBE0E1}" presName="Name13" presStyleLbl="parChTrans1D2" presStyleIdx="3" presStyleCnt="4"/>
      <dgm:spPr/>
    </dgm:pt>
    <dgm:pt modelId="{E30645BA-A390-41B9-A899-3E97B412B9A9}" type="pres">
      <dgm:prSet presAssocID="{01F1C7EF-D7A5-4E88-A12A-A385A99FD222}" presName="childText" presStyleLbl="bgAcc1" presStyleIdx="3" presStyleCnt="4" custScaleX="184724" custScaleY="85588" custLinFactNeighborX="1521" custLinFactNeighborY="-4071">
        <dgm:presLayoutVars>
          <dgm:bulletEnabled val="1"/>
        </dgm:presLayoutVars>
      </dgm:prSet>
      <dgm:spPr/>
    </dgm:pt>
  </dgm:ptLst>
  <dgm:cxnLst>
    <dgm:cxn modelId="{732C9301-3342-433F-95D8-1315FA742A1E}" type="presOf" srcId="{9CAED614-A1BB-42D7-B2CB-5FFF11795D0A}" destId="{1E52DE34-4A61-40C6-89F8-875518AF5DF9}" srcOrd="0" destOrd="0" presId="urn:microsoft.com/office/officeart/2005/8/layout/hierarchy3"/>
    <dgm:cxn modelId="{34BBEF0D-FBAD-496C-A502-4D30BA03147B}" type="presOf" srcId="{FC91A56D-E0A0-410A-80BF-564AC74C39E3}" destId="{0E5A66D8-E7E6-470A-AAC5-8DAD17C52BED}" srcOrd="1" destOrd="0" presId="urn:microsoft.com/office/officeart/2005/8/layout/hierarchy3"/>
    <dgm:cxn modelId="{EC078F11-96F5-40F0-B9D0-5D7931B69C61}" type="presOf" srcId="{919469CD-B236-4B9E-8A7A-9D5F5E224CB5}" destId="{3D8A5815-2FD9-4078-9204-4BF83E0A1B0F}" srcOrd="0" destOrd="0" presId="urn:microsoft.com/office/officeart/2005/8/layout/hierarchy3"/>
    <dgm:cxn modelId="{9D6C2915-FD21-4565-B832-725FD1FB54EF}" type="presOf" srcId="{F42AC4D5-51A9-4212-8C3A-CF9E8DB902C8}" destId="{3E0D4489-47B0-473C-BB50-4996BCA9D1AC}" srcOrd="0" destOrd="0" presId="urn:microsoft.com/office/officeart/2005/8/layout/hierarchy3"/>
    <dgm:cxn modelId="{234FE924-599F-43CA-963F-4476278C1732}" srcId="{FC91A56D-E0A0-410A-80BF-564AC74C39E3}" destId="{F42AC4D5-51A9-4212-8C3A-CF9E8DB902C8}" srcOrd="0" destOrd="0" parTransId="{9CAED614-A1BB-42D7-B2CB-5FFF11795D0A}" sibTransId="{6507AC61-50FA-4560-8C26-977846950830}"/>
    <dgm:cxn modelId="{3290C329-7B5A-4632-9CEF-261AFF252589}" srcId="{C83061F0-DD1C-4754-9FA5-3546791F135D}" destId="{FC91A56D-E0A0-410A-80BF-564AC74C39E3}" srcOrd="0" destOrd="0" parTransId="{0FDCD332-3DF0-4933-AD61-CB1CB85D21E6}" sibTransId="{928DACFB-3AD3-4C05-A5B4-257FCE86EADA}"/>
    <dgm:cxn modelId="{B85B9334-39C4-4968-A9BD-518623B5AF76}" type="presOf" srcId="{FC91A56D-E0A0-410A-80BF-564AC74C39E3}" destId="{57613995-B4A4-449D-B7C6-C277F9515F13}" srcOrd="0" destOrd="0" presId="urn:microsoft.com/office/officeart/2005/8/layout/hierarchy3"/>
    <dgm:cxn modelId="{B3D44F64-B80B-4745-8AB1-B97EC1853A3A}" srcId="{FC91A56D-E0A0-410A-80BF-564AC74C39E3}" destId="{58118747-91DE-4B5F-A413-FE7013BBFE0B}" srcOrd="1" destOrd="0" parTransId="{0EF60160-B4CD-4E13-877C-A5135216BD98}" sibTransId="{49E2700D-FFEB-4C43-81BA-5289CEFDD515}"/>
    <dgm:cxn modelId="{B00FF24E-0DCA-4E62-A24D-64A6412477C7}" type="presOf" srcId="{C83061F0-DD1C-4754-9FA5-3546791F135D}" destId="{A432CA6D-5690-40A3-B77A-1C3D963DDD63}" srcOrd="0" destOrd="0" presId="urn:microsoft.com/office/officeart/2005/8/layout/hierarchy3"/>
    <dgm:cxn modelId="{06240C6F-7802-4ADC-A02F-960AF18F08F4}" type="presOf" srcId="{01F1C7EF-D7A5-4E88-A12A-A385A99FD222}" destId="{E30645BA-A390-41B9-A899-3E97B412B9A9}" srcOrd="0" destOrd="0" presId="urn:microsoft.com/office/officeart/2005/8/layout/hierarchy3"/>
    <dgm:cxn modelId="{565EEA79-2BF6-48A2-9133-92F9DF27E322}" type="presOf" srcId="{D68074EE-E299-4838-BA8A-F87EE9BBE0E1}" destId="{F0D92398-9993-48F8-864B-2DBF1BC187DE}" srcOrd="0" destOrd="0" presId="urn:microsoft.com/office/officeart/2005/8/layout/hierarchy3"/>
    <dgm:cxn modelId="{865C5384-B902-4A49-B8C9-1D94CE11829E}" type="presOf" srcId="{0EF60160-B4CD-4E13-877C-A5135216BD98}" destId="{66131A39-D815-47D4-A61E-E063738514EC}" srcOrd="0" destOrd="0" presId="urn:microsoft.com/office/officeart/2005/8/layout/hierarchy3"/>
    <dgm:cxn modelId="{1D24AC8B-5F55-4D0D-964B-C213A8F8158A}" type="presOf" srcId="{919469CD-B236-4B9E-8A7A-9D5F5E224CB5}" destId="{B055D833-9923-4251-B9FD-A7EF13D874FB}" srcOrd="1" destOrd="0" presId="urn:microsoft.com/office/officeart/2005/8/layout/hierarchy3"/>
    <dgm:cxn modelId="{35F5DD90-E380-4B4C-B71E-FA30946D07C2}" type="presOf" srcId="{58118747-91DE-4B5F-A413-FE7013BBFE0B}" destId="{7CF5476B-41D3-4EB4-944A-A03903B641F9}" srcOrd="0" destOrd="0" presId="urn:microsoft.com/office/officeart/2005/8/layout/hierarchy3"/>
    <dgm:cxn modelId="{CBE548BD-357F-478E-B829-D940A0CC833E}" type="presOf" srcId="{F5D327F2-3821-41AD-9D68-717A8302BEA8}" destId="{898F6A2B-034D-4284-B0EF-3708CD6FF17C}" srcOrd="0" destOrd="0" presId="urn:microsoft.com/office/officeart/2005/8/layout/hierarchy3"/>
    <dgm:cxn modelId="{124805D4-5BC1-407A-B1CE-0FB5874397EE}" srcId="{919469CD-B236-4B9E-8A7A-9D5F5E224CB5}" destId="{710AEE20-4CE6-4A42-891D-0587E5BB98A2}" srcOrd="0" destOrd="0" parTransId="{F5D327F2-3821-41AD-9D68-717A8302BEA8}" sibTransId="{876454BB-AB4B-4A73-8667-6553AB8FF5DC}"/>
    <dgm:cxn modelId="{3E01F6E5-737A-4254-9C84-34C588F32704}" type="presOf" srcId="{710AEE20-4CE6-4A42-891D-0587E5BB98A2}" destId="{52DE1432-E05E-4EF8-BECF-84A35452D043}" srcOrd="0" destOrd="0" presId="urn:microsoft.com/office/officeart/2005/8/layout/hierarchy3"/>
    <dgm:cxn modelId="{64F425FC-3E99-4371-8C5E-207BF3AC6552}" srcId="{919469CD-B236-4B9E-8A7A-9D5F5E224CB5}" destId="{01F1C7EF-D7A5-4E88-A12A-A385A99FD222}" srcOrd="1" destOrd="0" parTransId="{D68074EE-E299-4838-BA8A-F87EE9BBE0E1}" sibTransId="{1B01BDFA-2FB6-4CA4-AFBA-58226F23EDE2}"/>
    <dgm:cxn modelId="{0EAABAFF-F098-48B6-AA84-758964076DC9}" srcId="{C83061F0-DD1C-4754-9FA5-3546791F135D}" destId="{919469CD-B236-4B9E-8A7A-9D5F5E224CB5}" srcOrd="1" destOrd="0" parTransId="{C8BA19C7-E0D2-4134-AD3B-62B0FA56A91C}" sibTransId="{115383E0-B82A-4149-8184-1444161677BE}"/>
    <dgm:cxn modelId="{B21C6810-992E-4B31-8FB2-244AD39A99A4}" type="presParOf" srcId="{A432CA6D-5690-40A3-B77A-1C3D963DDD63}" destId="{C592F68F-5676-460B-B28C-31C92A1C658B}" srcOrd="0" destOrd="0" presId="urn:microsoft.com/office/officeart/2005/8/layout/hierarchy3"/>
    <dgm:cxn modelId="{74D69591-DA3E-47F7-8CFF-AE4C1819C059}" type="presParOf" srcId="{C592F68F-5676-460B-B28C-31C92A1C658B}" destId="{EC114555-908F-4EFE-AF79-39F63F4CD75B}" srcOrd="0" destOrd="0" presId="urn:microsoft.com/office/officeart/2005/8/layout/hierarchy3"/>
    <dgm:cxn modelId="{CC8A20E8-5BBF-41B3-97F0-5F8B783B5586}" type="presParOf" srcId="{EC114555-908F-4EFE-AF79-39F63F4CD75B}" destId="{57613995-B4A4-449D-B7C6-C277F9515F13}" srcOrd="0" destOrd="0" presId="urn:microsoft.com/office/officeart/2005/8/layout/hierarchy3"/>
    <dgm:cxn modelId="{B2C80BD0-69FC-4EE0-9DDE-38050768999C}" type="presParOf" srcId="{EC114555-908F-4EFE-AF79-39F63F4CD75B}" destId="{0E5A66D8-E7E6-470A-AAC5-8DAD17C52BED}" srcOrd="1" destOrd="0" presId="urn:microsoft.com/office/officeart/2005/8/layout/hierarchy3"/>
    <dgm:cxn modelId="{BEA8CF65-6D26-4BBF-9F71-288CB91E4DEA}" type="presParOf" srcId="{C592F68F-5676-460B-B28C-31C92A1C658B}" destId="{45AFF2BF-49FF-4CB6-8F96-CB41411AA14D}" srcOrd="1" destOrd="0" presId="urn:microsoft.com/office/officeart/2005/8/layout/hierarchy3"/>
    <dgm:cxn modelId="{C1B0B34D-72F8-4517-B704-1A2CFE082351}" type="presParOf" srcId="{45AFF2BF-49FF-4CB6-8F96-CB41411AA14D}" destId="{1E52DE34-4A61-40C6-89F8-875518AF5DF9}" srcOrd="0" destOrd="0" presId="urn:microsoft.com/office/officeart/2005/8/layout/hierarchy3"/>
    <dgm:cxn modelId="{7F7354A0-8E38-4A34-B8A8-4F32CCE61029}" type="presParOf" srcId="{45AFF2BF-49FF-4CB6-8F96-CB41411AA14D}" destId="{3E0D4489-47B0-473C-BB50-4996BCA9D1AC}" srcOrd="1" destOrd="0" presId="urn:microsoft.com/office/officeart/2005/8/layout/hierarchy3"/>
    <dgm:cxn modelId="{7779EF31-EDB2-4A9D-92C2-F2B6484A31DE}" type="presParOf" srcId="{45AFF2BF-49FF-4CB6-8F96-CB41411AA14D}" destId="{66131A39-D815-47D4-A61E-E063738514EC}" srcOrd="2" destOrd="0" presId="urn:microsoft.com/office/officeart/2005/8/layout/hierarchy3"/>
    <dgm:cxn modelId="{609A4E21-9C09-4A4E-A0F7-3C71961957AF}" type="presParOf" srcId="{45AFF2BF-49FF-4CB6-8F96-CB41411AA14D}" destId="{7CF5476B-41D3-4EB4-944A-A03903B641F9}" srcOrd="3" destOrd="0" presId="urn:microsoft.com/office/officeart/2005/8/layout/hierarchy3"/>
    <dgm:cxn modelId="{5864505C-0C7D-4185-8879-192B5BB747E4}" type="presParOf" srcId="{A432CA6D-5690-40A3-B77A-1C3D963DDD63}" destId="{0FEE460D-FD57-4FB1-9BE0-CD24463ECC10}" srcOrd="1" destOrd="0" presId="urn:microsoft.com/office/officeart/2005/8/layout/hierarchy3"/>
    <dgm:cxn modelId="{FEB975CC-71A2-4242-BDDD-7BF8410B2338}" type="presParOf" srcId="{0FEE460D-FD57-4FB1-9BE0-CD24463ECC10}" destId="{9C04DC44-AC55-4B3C-A43B-2C0D0C7DD7C3}" srcOrd="0" destOrd="0" presId="urn:microsoft.com/office/officeart/2005/8/layout/hierarchy3"/>
    <dgm:cxn modelId="{D94E4C57-B01E-4CD0-AEC2-00E8FC592331}" type="presParOf" srcId="{9C04DC44-AC55-4B3C-A43B-2C0D0C7DD7C3}" destId="{3D8A5815-2FD9-4078-9204-4BF83E0A1B0F}" srcOrd="0" destOrd="0" presId="urn:microsoft.com/office/officeart/2005/8/layout/hierarchy3"/>
    <dgm:cxn modelId="{7BA0577A-71FB-42D3-9B0E-F150EB294255}" type="presParOf" srcId="{9C04DC44-AC55-4B3C-A43B-2C0D0C7DD7C3}" destId="{B055D833-9923-4251-B9FD-A7EF13D874FB}" srcOrd="1" destOrd="0" presId="urn:microsoft.com/office/officeart/2005/8/layout/hierarchy3"/>
    <dgm:cxn modelId="{F8325A98-97AC-42D5-BAFE-316F6FBA81FD}" type="presParOf" srcId="{0FEE460D-FD57-4FB1-9BE0-CD24463ECC10}" destId="{3C762D90-9F5A-43AD-A59C-639A08446758}" srcOrd="1" destOrd="0" presId="urn:microsoft.com/office/officeart/2005/8/layout/hierarchy3"/>
    <dgm:cxn modelId="{F9B46ADF-B4C4-4A1B-95EF-017F1DED9515}" type="presParOf" srcId="{3C762D90-9F5A-43AD-A59C-639A08446758}" destId="{898F6A2B-034D-4284-B0EF-3708CD6FF17C}" srcOrd="0" destOrd="0" presId="urn:microsoft.com/office/officeart/2005/8/layout/hierarchy3"/>
    <dgm:cxn modelId="{820D31B0-EABC-49A2-8AD4-A8EA18037D9B}" type="presParOf" srcId="{3C762D90-9F5A-43AD-A59C-639A08446758}" destId="{52DE1432-E05E-4EF8-BECF-84A35452D043}" srcOrd="1" destOrd="0" presId="urn:microsoft.com/office/officeart/2005/8/layout/hierarchy3"/>
    <dgm:cxn modelId="{0AD04024-985B-4B25-ABD3-24C388501E67}" type="presParOf" srcId="{3C762D90-9F5A-43AD-A59C-639A08446758}" destId="{F0D92398-9993-48F8-864B-2DBF1BC187DE}" srcOrd="2" destOrd="0" presId="urn:microsoft.com/office/officeart/2005/8/layout/hierarchy3"/>
    <dgm:cxn modelId="{F141D0C0-8358-4DF3-9305-6FB3B89972BA}" type="presParOf" srcId="{3C762D90-9F5A-43AD-A59C-639A08446758}" destId="{E30645BA-A390-41B9-A899-3E97B412B9A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939FF-B741-4EBF-8CAB-B8DA54AC9D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1BAAB-214E-4705-B98E-DB5DA886152E}">
      <dgm:prSet phldrT="[Текст]"/>
      <dgm:spPr>
        <a:solidFill>
          <a:srgbClr val="92D050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Уменьшение затрат на оплату коммунальных услуг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6314B4-9E21-4BB8-A044-7F264A4E421A}" type="parTrans" cxnId="{8D9159D2-71EE-4107-BF7E-59AA624EB4A6}">
      <dgm:prSet/>
      <dgm:spPr/>
      <dgm:t>
        <a:bodyPr/>
        <a:lstStyle/>
        <a:p>
          <a:endParaRPr lang="ru-RU"/>
        </a:p>
      </dgm:t>
    </dgm:pt>
    <dgm:pt modelId="{C411E1EB-D23A-44CF-A36C-BFC3F6FD9288}" type="sibTrans" cxnId="{8D9159D2-71EE-4107-BF7E-59AA624EB4A6}">
      <dgm:prSet/>
      <dgm:spPr/>
      <dgm:t>
        <a:bodyPr/>
        <a:lstStyle/>
        <a:p>
          <a:endParaRPr lang="ru-RU"/>
        </a:p>
      </dgm:t>
    </dgm:pt>
    <dgm:pt modelId="{7EEA12D5-36D3-4893-BF39-8D6BEFED164E}">
      <dgm:prSet phldrT="[Текст]"/>
      <dgm:spPr>
        <a:solidFill>
          <a:srgbClr val="D4F9CB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Увеличение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энергоэффективности</a:t>
          </a:r>
          <a:r>
            <a:rPr lang="ru-RU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жилого дома до 50% и более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2D75D-24F9-4093-9746-D9770D10FE2C}" type="sibTrans" cxnId="{5CCB106F-D235-4F01-AA6C-24F1CB5DE81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8C2129-3616-4F2B-8773-A7A563AAD021}" type="parTrans" cxnId="{5CCB106F-D235-4F01-AA6C-24F1CB5DE81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26D1D-A0B1-4A61-851F-42025B1CD044}">
      <dgm:prSet phldrT="[Текст]"/>
      <dgm:spPr>
        <a:solidFill>
          <a:srgbClr val="92D050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рыночной стоимости вторичного жилья, в котором проведена тепловая модернизация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72D738-5BC7-4F51-AAEE-24FB5BD8279C}" type="parTrans" cxnId="{381AF6FE-A596-46C0-9C3B-305E7774CB98}">
      <dgm:prSet/>
      <dgm:spPr/>
      <dgm:t>
        <a:bodyPr/>
        <a:lstStyle/>
        <a:p>
          <a:endParaRPr lang="ru-RU"/>
        </a:p>
      </dgm:t>
    </dgm:pt>
    <dgm:pt modelId="{6F1D5EAE-6CC4-4D09-8DEC-5FA270D17CEE}" type="sibTrans" cxnId="{381AF6FE-A596-46C0-9C3B-305E7774CB98}">
      <dgm:prSet/>
      <dgm:spPr/>
      <dgm:t>
        <a:bodyPr/>
        <a:lstStyle/>
        <a:p>
          <a:endParaRPr lang="ru-RU"/>
        </a:p>
      </dgm:t>
    </dgm:pt>
    <dgm:pt modelId="{6021D411-2348-4556-96F8-33A54B85F745}">
      <dgm:prSet phldrT="[Текст]"/>
      <dgm:spPr>
        <a:solidFill>
          <a:srgbClr val="D4F9CB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затрат на теплопотребление. </a:t>
          </a:r>
          <a:r>
            <a:rPr lang="ru-RU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Экономия тепловой энергии от 20% и более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661453-75E8-45AD-AD7E-48D063B587F7}" type="parTrans" cxnId="{D6B1B98E-7862-4E0B-B2B4-925445FDDC97}">
      <dgm:prSet/>
      <dgm:spPr/>
      <dgm:t>
        <a:bodyPr/>
        <a:lstStyle/>
        <a:p>
          <a:endParaRPr lang="ru-RU"/>
        </a:p>
      </dgm:t>
    </dgm:pt>
    <dgm:pt modelId="{A28374F3-1FFE-471A-ABD6-7392376414FC}" type="sibTrans" cxnId="{D6B1B98E-7862-4E0B-B2B4-925445FDDC97}">
      <dgm:prSet/>
      <dgm:spPr/>
      <dgm:t>
        <a:bodyPr/>
        <a:lstStyle/>
        <a:p>
          <a:endParaRPr lang="ru-RU"/>
        </a:p>
      </dgm:t>
    </dgm:pt>
    <dgm:pt modelId="{EFC188F4-F325-4CC9-802F-7F036B236763}">
      <dgm:prSet phldrT="[Текст]"/>
      <dgm:spPr>
        <a:solidFill>
          <a:srgbClr val="92D050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Комфорт жизни в жилом доме</a:t>
          </a:r>
          <a:endParaRPr lang="ru-RU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432931-024C-47E1-901F-9DA10F76EF4B}" type="parTrans" cxnId="{EDE4664E-1960-40E5-979D-E38BCED8767C}">
      <dgm:prSet/>
      <dgm:spPr/>
      <dgm:t>
        <a:bodyPr/>
        <a:lstStyle/>
        <a:p>
          <a:endParaRPr lang="ru-RU"/>
        </a:p>
      </dgm:t>
    </dgm:pt>
    <dgm:pt modelId="{0432028C-2D98-4664-A0A0-5A75898F04A4}" type="sibTrans" cxnId="{EDE4664E-1960-40E5-979D-E38BCED8767C}">
      <dgm:prSet/>
      <dgm:spPr/>
      <dgm:t>
        <a:bodyPr/>
        <a:lstStyle/>
        <a:p>
          <a:endParaRPr lang="ru-RU"/>
        </a:p>
      </dgm:t>
    </dgm:pt>
    <dgm:pt modelId="{D13567A8-FE09-41E6-8B74-55C72AC4FC69}">
      <dgm:prSet phldrT="[Текст]"/>
      <dgm:spPr>
        <a:solidFill>
          <a:srgbClr val="D4F9CB"/>
        </a:solidFill>
        <a:ln>
          <a:solidFill>
            <a:srgbClr val="D0F4DE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физических характеристик жилого дома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D93AD-FA97-408A-82F2-57354F7FC3C7}" type="parTrans" cxnId="{D029CE00-C4A7-42DB-888F-70EE8F8B841F}">
      <dgm:prSet/>
      <dgm:spPr/>
      <dgm:t>
        <a:bodyPr/>
        <a:lstStyle/>
        <a:p>
          <a:endParaRPr lang="ru-RU"/>
        </a:p>
      </dgm:t>
    </dgm:pt>
    <dgm:pt modelId="{A5625BC1-2268-4DDF-AF52-9CD6B220B5E9}" type="sibTrans" cxnId="{D029CE00-C4A7-42DB-888F-70EE8F8B841F}">
      <dgm:prSet/>
      <dgm:spPr/>
      <dgm:t>
        <a:bodyPr/>
        <a:lstStyle/>
        <a:p>
          <a:endParaRPr lang="ru-RU"/>
        </a:p>
      </dgm:t>
    </dgm:pt>
    <dgm:pt modelId="{D773A613-5E43-44D6-83D7-3DF3D34E5FCB}" type="pres">
      <dgm:prSet presAssocID="{3FE939FF-B741-4EBF-8CAB-B8DA54AC9DC3}" presName="diagram" presStyleCnt="0">
        <dgm:presLayoutVars>
          <dgm:dir/>
          <dgm:resizeHandles val="exact"/>
        </dgm:presLayoutVars>
      </dgm:prSet>
      <dgm:spPr/>
    </dgm:pt>
    <dgm:pt modelId="{CE42D681-2E4C-4BD7-8AB6-0E35DAB53E92}" type="pres">
      <dgm:prSet presAssocID="{6231BAAB-214E-4705-B98E-DB5DA886152E}" presName="node" presStyleLbl="node1" presStyleIdx="0" presStyleCnt="6">
        <dgm:presLayoutVars>
          <dgm:bulletEnabled val="1"/>
        </dgm:presLayoutVars>
      </dgm:prSet>
      <dgm:spPr/>
    </dgm:pt>
    <dgm:pt modelId="{87E0308D-78AA-41D2-A57C-E1BE5680B8D3}" type="pres">
      <dgm:prSet presAssocID="{C411E1EB-D23A-44CF-A36C-BFC3F6FD9288}" presName="sibTrans" presStyleCnt="0"/>
      <dgm:spPr/>
    </dgm:pt>
    <dgm:pt modelId="{33F95728-D342-4E06-8D28-9ED5112B273F}" type="pres">
      <dgm:prSet presAssocID="{EFC188F4-F325-4CC9-802F-7F036B236763}" presName="node" presStyleLbl="node1" presStyleIdx="1" presStyleCnt="6">
        <dgm:presLayoutVars>
          <dgm:bulletEnabled val="1"/>
        </dgm:presLayoutVars>
      </dgm:prSet>
      <dgm:spPr/>
    </dgm:pt>
    <dgm:pt modelId="{DC7E42B1-398D-4BA1-825E-CC60DC3D5A09}" type="pres">
      <dgm:prSet presAssocID="{0432028C-2D98-4664-A0A0-5A75898F04A4}" presName="sibTrans" presStyleCnt="0"/>
      <dgm:spPr/>
    </dgm:pt>
    <dgm:pt modelId="{5E7674C4-333B-4013-B763-48478DC44F3C}" type="pres">
      <dgm:prSet presAssocID="{BE826D1D-A0B1-4A61-851F-42025B1CD044}" presName="node" presStyleLbl="node1" presStyleIdx="2" presStyleCnt="6">
        <dgm:presLayoutVars>
          <dgm:bulletEnabled val="1"/>
        </dgm:presLayoutVars>
      </dgm:prSet>
      <dgm:spPr/>
    </dgm:pt>
    <dgm:pt modelId="{A205021B-BA91-48CC-965C-A28BDD71B2C7}" type="pres">
      <dgm:prSet presAssocID="{6F1D5EAE-6CC4-4D09-8DEC-5FA270D17CEE}" presName="sibTrans" presStyleCnt="0"/>
      <dgm:spPr/>
    </dgm:pt>
    <dgm:pt modelId="{0BC3A4F1-78EE-4E3E-AA07-AF5F591F83B0}" type="pres">
      <dgm:prSet presAssocID="{6021D411-2348-4556-96F8-33A54B85F745}" presName="node" presStyleLbl="node1" presStyleIdx="3" presStyleCnt="6">
        <dgm:presLayoutVars>
          <dgm:bulletEnabled val="1"/>
        </dgm:presLayoutVars>
      </dgm:prSet>
      <dgm:spPr/>
    </dgm:pt>
    <dgm:pt modelId="{A3433CCC-73BB-4143-BD96-B00E2240D974}" type="pres">
      <dgm:prSet presAssocID="{A28374F3-1FFE-471A-ABD6-7392376414FC}" presName="sibTrans" presStyleCnt="0"/>
      <dgm:spPr/>
    </dgm:pt>
    <dgm:pt modelId="{9B6ACF43-3B66-4C20-9FA2-F636C0400E5F}" type="pres">
      <dgm:prSet presAssocID="{D13567A8-FE09-41E6-8B74-55C72AC4FC69}" presName="node" presStyleLbl="node1" presStyleIdx="4" presStyleCnt="6">
        <dgm:presLayoutVars>
          <dgm:bulletEnabled val="1"/>
        </dgm:presLayoutVars>
      </dgm:prSet>
      <dgm:spPr/>
    </dgm:pt>
    <dgm:pt modelId="{D14345F4-9B4C-4965-93F5-98259C264030}" type="pres">
      <dgm:prSet presAssocID="{A5625BC1-2268-4DDF-AF52-9CD6B220B5E9}" presName="sibTrans" presStyleCnt="0"/>
      <dgm:spPr/>
    </dgm:pt>
    <dgm:pt modelId="{CEBCC57F-8129-47CA-9D9A-CB60E4F9F128}" type="pres">
      <dgm:prSet presAssocID="{7EEA12D5-36D3-4893-BF39-8D6BEFED164E}" presName="node" presStyleLbl="node1" presStyleIdx="5" presStyleCnt="6">
        <dgm:presLayoutVars>
          <dgm:bulletEnabled val="1"/>
        </dgm:presLayoutVars>
      </dgm:prSet>
      <dgm:spPr/>
    </dgm:pt>
  </dgm:ptLst>
  <dgm:cxnLst>
    <dgm:cxn modelId="{D029CE00-C4A7-42DB-888F-70EE8F8B841F}" srcId="{3FE939FF-B741-4EBF-8CAB-B8DA54AC9DC3}" destId="{D13567A8-FE09-41E6-8B74-55C72AC4FC69}" srcOrd="4" destOrd="0" parTransId="{A66D93AD-FA97-408A-82F2-57354F7FC3C7}" sibTransId="{A5625BC1-2268-4DDF-AF52-9CD6B220B5E9}"/>
    <dgm:cxn modelId="{9C4E591B-9EA2-4752-8BD9-DFC6EDF57696}" type="presOf" srcId="{EFC188F4-F325-4CC9-802F-7F036B236763}" destId="{33F95728-D342-4E06-8D28-9ED5112B273F}" srcOrd="0" destOrd="0" presId="urn:microsoft.com/office/officeart/2005/8/layout/default"/>
    <dgm:cxn modelId="{85B84932-CA1C-4475-BD3F-018D4FFFB3E2}" type="presOf" srcId="{6231BAAB-214E-4705-B98E-DB5DA886152E}" destId="{CE42D681-2E4C-4BD7-8AB6-0E35DAB53E92}" srcOrd="0" destOrd="0" presId="urn:microsoft.com/office/officeart/2005/8/layout/default"/>
    <dgm:cxn modelId="{D88E1B3D-9C1C-44C0-85F6-69742CD0730C}" type="presOf" srcId="{3FE939FF-B741-4EBF-8CAB-B8DA54AC9DC3}" destId="{D773A613-5E43-44D6-83D7-3DF3D34E5FCB}" srcOrd="0" destOrd="0" presId="urn:microsoft.com/office/officeart/2005/8/layout/default"/>
    <dgm:cxn modelId="{EDE4664E-1960-40E5-979D-E38BCED8767C}" srcId="{3FE939FF-B741-4EBF-8CAB-B8DA54AC9DC3}" destId="{EFC188F4-F325-4CC9-802F-7F036B236763}" srcOrd="1" destOrd="0" parTransId="{34432931-024C-47E1-901F-9DA10F76EF4B}" sibTransId="{0432028C-2D98-4664-A0A0-5A75898F04A4}"/>
    <dgm:cxn modelId="{5CCB106F-D235-4F01-AA6C-24F1CB5DE81A}" srcId="{3FE939FF-B741-4EBF-8CAB-B8DA54AC9DC3}" destId="{7EEA12D5-36D3-4893-BF39-8D6BEFED164E}" srcOrd="5" destOrd="0" parTransId="{FB8C2129-3616-4F2B-8773-A7A563AAD021}" sibTransId="{09F2D75D-24F9-4093-9746-D9770D10FE2C}"/>
    <dgm:cxn modelId="{C8337C55-325E-45BE-9495-D311AF7C78E2}" type="presOf" srcId="{7EEA12D5-36D3-4893-BF39-8D6BEFED164E}" destId="{CEBCC57F-8129-47CA-9D9A-CB60E4F9F128}" srcOrd="0" destOrd="0" presId="urn:microsoft.com/office/officeart/2005/8/layout/default"/>
    <dgm:cxn modelId="{4B77EA89-6F23-4C35-960F-7438018781A1}" type="presOf" srcId="{D13567A8-FE09-41E6-8B74-55C72AC4FC69}" destId="{9B6ACF43-3B66-4C20-9FA2-F636C0400E5F}" srcOrd="0" destOrd="0" presId="urn:microsoft.com/office/officeart/2005/8/layout/default"/>
    <dgm:cxn modelId="{58CDED8A-61FB-41B3-B44D-25A7341F115F}" type="presOf" srcId="{6021D411-2348-4556-96F8-33A54B85F745}" destId="{0BC3A4F1-78EE-4E3E-AA07-AF5F591F83B0}" srcOrd="0" destOrd="0" presId="urn:microsoft.com/office/officeart/2005/8/layout/default"/>
    <dgm:cxn modelId="{D6B1B98E-7862-4E0B-B2B4-925445FDDC97}" srcId="{3FE939FF-B741-4EBF-8CAB-B8DA54AC9DC3}" destId="{6021D411-2348-4556-96F8-33A54B85F745}" srcOrd="3" destOrd="0" parTransId="{BA661453-75E8-45AD-AD7E-48D063B587F7}" sibTransId="{A28374F3-1FFE-471A-ABD6-7392376414FC}"/>
    <dgm:cxn modelId="{2FD424A3-3018-4C87-9BAA-698D6C5E0684}" type="presOf" srcId="{BE826D1D-A0B1-4A61-851F-42025B1CD044}" destId="{5E7674C4-333B-4013-B763-48478DC44F3C}" srcOrd="0" destOrd="0" presId="urn:microsoft.com/office/officeart/2005/8/layout/default"/>
    <dgm:cxn modelId="{8D9159D2-71EE-4107-BF7E-59AA624EB4A6}" srcId="{3FE939FF-B741-4EBF-8CAB-B8DA54AC9DC3}" destId="{6231BAAB-214E-4705-B98E-DB5DA886152E}" srcOrd="0" destOrd="0" parTransId="{236314B4-9E21-4BB8-A044-7F264A4E421A}" sibTransId="{C411E1EB-D23A-44CF-A36C-BFC3F6FD9288}"/>
    <dgm:cxn modelId="{381AF6FE-A596-46C0-9C3B-305E7774CB98}" srcId="{3FE939FF-B741-4EBF-8CAB-B8DA54AC9DC3}" destId="{BE826D1D-A0B1-4A61-851F-42025B1CD044}" srcOrd="2" destOrd="0" parTransId="{0E72D738-5BC7-4F51-AAEE-24FB5BD8279C}" sibTransId="{6F1D5EAE-6CC4-4D09-8DEC-5FA270D17CEE}"/>
    <dgm:cxn modelId="{16E5F26C-8155-424A-8C07-B2CE1FD10B1B}" type="presParOf" srcId="{D773A613-5E43-44D6-83D7-3DF3D34E5FCB}" destId="{CE42D681-2E4C-4BD7-8AB6-0E35DAB53E92}" srcOrd="0" destOrd="0" presId="urn:microsoft.com/office/officeart/2005/8/layout/default"/>
    <dgm:cxn modelId="{1A88B362-935D-4B8F-A95D-7B4034FA560C}" type="presParOf" srcId="{D773A613-5E43-44D6-83D7-3DF3D34E5FCB}" destId="{87E0308D-78AA-41D2-A57C-E1BE5680B8D3}" srcOrd="1" destOrd="0" presId="urn:microsoft.com/office/officeart/2005/8/layout/default"/>
    <dgm:cxn modelId="{FE40FF4F-9F39-4164-89BF-6490E470C307}" type="presParOf" srcId="{D773A613-5E43-44D6-83D7-3DF3D34E5FCB}" destId="{33F95728-D342-4E06-8D28-9ED5112B273F}" srcOrd="2" destOrd="0" presId="urn:microsoft.com/office/officeart/2005/8/layout/default"/>
    <dgm:cxn modelId="{80DD91E2-9E85-4E5F-80F5-9F171B6EDE99}" type="presParOf" srcId="{D773A613-5E43-44D6-83D7-3DF3D34E5FCB}" destId="{DC7E42B1-398D-4BA1-825E-CC60DC3D5A09}" srcOrd="3" destOrd="0" presId="urn:microsoft.com/office/officeart/2005/8/layout/default"/>
    <dgm:cxn modelId="{9CBADC2F-A829-4398-85AD-F10173E13D79}" type="presParOf" srcId="{D773A613-5E43-44D6-83D7-3DF3D34E5FCB}" destId="{5E7674C4-333B-4013-B763-48478DC44F3C}" srcOrd="4" destOrd="0" presId="urn:microsoft.com/office/officeart/2005/8/layout/default"/>
    <dgm:cxn modelId="{686FDF27-4AD0-4F5C-9A55-FAB8BBD82302}" type="presParOf" srcId="{D773A613-5E43-44D6-83D7-3DF3D34E5FCB}" destId="{A205021B-BA91-48CC-965C-A28BDD71B2C7}" srcOrd="5" destOrd="0" presId="urn:microsoft.com/office/officeart/2005/8/layout/default"/>
    <dgm:cxn modelId="{70C22133-CF0B-44C6-A3A9-FBCDF397F622}" type="presParOf" srcId="{D773A613-5E43-44D6-83D7-3DF3D34E5FCB}" destId="{0BC3A4F1-78EE-4E3E-AA07-AF5F591F83B0}" srcOrd="6" destOrd="0" presId="urn:microsoft.com/office/officeart/2005/8/layout/default"/>
    <dgm:cxn modelId="{CDEE38DA-B248-4FF2-8FBD-0C0D31DF883D}" type="presParOf" srcId="{D773A613-5E43-44D6-83D7-3DF3D34E5FCB}" destId="{A3433CCC-73BB-4143-BD96-B00E2240D974}" srcOrd="7" destOrd="0" presId="urn:microsoft.com/office/officeart/2005/8/layout/default"/>
    <dgm:cxn modelId="{05175B15-0F8F-4554-8E7C-2E0734919F9F}" type="presParOf" srcId="{D773A613-5E43-44D6-83D7-3DF3D34E5FCB}" destId="{9B6ACF43-3B66-4C20-9FA2-F636C0400E5F}" srcOrd="8" destOrd="0" presId="urn:microsoft.com/office/officeart/2005/8/layout/default"/>
    <dgm:cxn modelId="{060D1C52-F8AD-4356-958A-6962799725E9}" type="presParOf" srcId="{D773A613-5E43-44D6-83D7-3DF3D34E5FCB}" destId="{D14345F4-9B4C-4965-93F5-98259C264030}" srcOrd="9" destOrd="0" presId="urn:microsoft.com/office/officeart/2005/8/layout/default"/>
    <dgm:cxn modelId="{08DD3460-883E-46A0-873A-2083809F297C}" type="presParOf" srcId="{D773A613-5E43-44D6-83D7-3DF3D34E5FCB}" destId="{CEBCC57F-8129-47CA-9D9A-CB60E4F9F1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7E9A10-F2EA-4CBC-85A1-9C7C339A7E6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DB7AB2-E80F-41A0-AD08-752C02E1AD30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собрания </a:t>
          </a:r>
          <a:r>
            <a: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собственниками жилого дома. Информирование о стоимости затрат энергоэффективных мероприятий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B0B1612-11E8-483E-BCBB-629FFF2ABE00}" type="parTrans" cxnId="{20130291-B53C-4652-B248-272D75225ADB}">
      <dgm:prSet/>
      <dgm:spPr/>
      <dgm:t>
        <a:bodyPr/>
        <a:lstStyle/>
        <a:p>
          <a:endParaRPr lang="ru-RU"/>
        </a:p>
      </dgm:t>
    </dgm:pt>
    <dgm:pt modelId="{30D32355-64C6-41A3-A8CC-D9C0A51066D0}" type="sibTrans" cxnId="{20130291-B53C-4652-B248-272D75225ADB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A509EFE2-AAE6-4262-9887-A303FCB36384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Получение согласия двух третей</a:t>
          </a:r>
          <a:r>
            <a: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 общего количества собственников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10432B7-2A4F-48A0-ACC3-93B7F6E2B432}" type="parTrans" cxnId="{545CA5D4-3499-49B3-8509-9CEE07077089}">
      <dgm:prSet/>
      <dgm:spPr/>
      <dgm:t>
        <a:bodyPr/>
        <a:lstStyle/>
        <a:p>
          <a:endParaRPr lang="ru-RU"/>
        </a:p>
      </dgm:t>
    </dgm:pt>
    <dgm:pt modelId="{7677CD9C-5C5D-48EF-9541-1A1E3A2A3DB4}" type="sibTrans" cxnId="{545CA5D4-3499-49B3-8509-9CEE07077089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423ED849-DD22-4190-BFC0-C9980990092A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Заключение с собственниками типового договора</a:t>
          </a:r>
          <a:r>
            <a:rPr lang="ru-RU" sz="1200" b="1" u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 реализации энергоэффективных мероприятий с предварительным расчетом стоимости выбранных работ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23B6ED3-75E7-4866-81C0-EAE2AEDC51EF}" type="parTrans" cxnId="{4EFE6306-CD3F-4C4E-B957-0129500D83F5}">
      <dgm:prSet/>
      <dgm:spPr/>
      <dgm:t>
        <a:bodyPr/>
        <a:lstStyle/>
        <a:p>
          <a:endParaRPr lang="ru-RU"/>
        </a:p>
      </dgm:t>
    </dgm:pt>
    <dgm:pt modelId="{192D3617-7DC5-4624-80F8-EF1336D78B1D}" type="sibTrans" cxnId="{4EFE6306-CD3F-4C4E-B957-0129500D83F5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FE603C61-A031-4EAD-88CB-57F9695D3763}" type="pres">
      <dgm:prSet presAssocID="{0C7E9A10-F2EA-4CBC-85A1-9C7C339A7E61}" presName="diagram" presStyleCnt="0">
        <dgm:presLayoutVars>
          <dgm:dir/>
          <dgm:resizeHandles val="exact"/>
        </dgm:presLayoutVars>
      </dgm:prSet>
      <dgm:spPr/>
    </dgm:pt>
    <dgm:pt modelId="{8E6F668D-118B-4146-9E6A-41254BF73E99}" type="pres">
      <dgm:prSet presAssocID="{1CDB7AB2-E80F-41A0-AD08-752C02E1AD30}" presName="node" presStyleLbl="node1" presStyleIdx="0" presStyleCnt="3" custScaleY="167067" custLinFactNeighborX="-229" custLinFactNeighborY="-899">
        <dgm:presLayoutVars>
          <dgm:bulletEnabled val="1"/>
        </dgm:presLayoutVars>
      </dgm:prSet>
      <dgm:spPr/>
    </dgm:pt>
    <dgm:pt modelId="{C64B46F4-093C-41A5-B6B5-F457E2A4B1D3}" type="pres">
      <dgm:prSet presAssocID="{30D32355-64C6-41A3-A8CC-D9C0A51066D0}" presName="sibTrans" presStyleLbl="sibTrans2D1" presStyleIdx="0" presStyleCnt="2" custScaleY="60159"/>
      <dgm:spPr/>
    </dgm:pt>
    <dgm:pt modelId="{5AB3266D-F635-4EEA-A883-F9680BF5E2E8}" type="pres">
      <dgm:prSet presAssocID="{30D32355-64C6-41A3-A8CC-D9C0A51066D0}" presName="connectorText" presStyleLbl="sibTrans2D1" presStyleIdx="0" presStyleCnt="2"/>
      <dgm:spPr/>
    </dgm:pt>
    <dgm:pt modelId="{123F0972-CA0D-48F9-9C6B-E2074FC42089}" type="pres">
      <dgm:prSet presAssocID="{A509EFE2-AAE6-4262-9887-A303FCB36384}" presName="node" presStyleLbl="node1" presStyleIdx="1" presStyleCnt="3" custScaleY="167067" custLinFactNeighborX="-229" custLinFactNeighborY="-899">
        <dgm:presLayoutVars>
          <dgm:bulletEnabled val="1"/>
        </dgm:presLayoutVars>
      </dgm:prSet>
      <dgm:spPr/>
    </dgm:pt>
    <dgm:pt modelId="{97BB6F0A-1587-4D50-9AD9-FB0DFCFAEBF2}" type="pres">
      <dgm:prSet presAssocID="{7677CD9C-5C5D-48EF-9541-1A1E3A2A3DB4}" presName="sibTrans" presStyleLbl="sibTrans2D1" presStyleIdx="1" presStyleCnt="2" custScaleY="60159"/>
      <dgm:spPr/>
    </dgm:pt>
    <dgm:pt modelId="{F7C07AE0-E65A-491F-8703-58BF9CD71BC5}" type="pres">
      <dgm:prSet presAssocID="{7677CD9C-5C5D-48EF-9541-1A1E3A2A3DB4}" presName="connectorText" presStyleLbl="sibTrans2D1" presStyleIdx="1" presStyleCnt="2"/>
      <dgm:spPr/>
    </dgm:pt>
    <dgm:pt modelId="{2323F7CD-9667-4EA8-8543-46B5481D86D6}" type="pres">
      <dgm:prSet presAssocID="{423ED849-DD22-4190-BFC0-C9980990092A}" presName="node" presStyleLbl="node1" presStyleIdx="2" presStyleCnt="3" custScaleY="167067" custLinFactNeighborX="-229" custLinFactNeighborY="-899">
        <dgm:presLayoutVars>
          <dgm:bulletEnabled val="1"/>
        </dgm:presLayoutVars>
      </dgm:prSet>
      <dgm:spPr/>
    </dgm:pt>
  </dgm:ptLst>
  <dgm:cxnLst>
    <dgm:cxn modelId="{A3817204-8D6A-4076-AE74-2647B7B1902D}" type="presOf" srcId="{423ED849-DD22-4190-BFC0-C9980990092A}" destId="{2323F7CD-9667-4EA8-8543-46B5481D86D6}" srcOrd="0" destOrd="0" presId="urn:microsoft.com/office/officeart/2005/8/layout/process5"/>
    <dgm:cxn modelId="{4EFE6306-CD3F-4C4E-B957-0129500D83F5}" srcId="{0C7E9A10-F2EA-4CBC-85A1-9C7C339A7E61}" destId="{423ED849-DD22-4190-BFC0-C9980990092A}" srcOrd="2" destOrd="0" parTransId="{223B6ED3-75E7-4866-81C0-EAE2AEDC51EF}" sibTransId="{192D3617-7DC5-4624-80F8-EF1336D78B1D}"/>
    <dgm:cxn modelId="{5A3DFD09-9572-4264-94BC-BD09699F410B}" type="presOf" srcId="{7677CD9C-5C5D-48EF-9541-1A1E3A2A3DB4}" destId="{F7C07AE0-E65A-491F-8703-58BF9CD71BC5}" srcOrd="1" destOrd="0" presId="urn:microsoft.com/office/officeart/2005/8/layout/process5"/>
    <dgm:cxn modelId="{D17D7614-C3AF-4BF4-A88E-2323D7EF61EA}" type="presOf" srcId="{30D32355-64C6-41A3-A8CC-D9C0A51066D0}" destId="{5AB3266D-F635-4EEA-A883-F9680BF5E2E8}" srcOrd="1" destOrd="0" presId="urn:microsoft.com/office/officeart/2005/8/layout/process5"/>
    <dgm:cxn modelId="{1535704D-3C5D-41E7-AA55-EB19BC559FA0}" type="presOf" srcId="{30D32355-64C6-41A3-A8CC-D9C0A51066D0}" destId="{C64B46F4-093C-41A5-B6B5-F457E2A4B1D3}" srcOrd="0" destOrd="0" presId="urn:microsoft.com/office/officeart/2005/8/layout/process5"/>
    <dgm:cxn modelId="{875BC26F-73D0-4F8D-B984-1605A7E5DD6E}" type="presOf" srcId="{A509EFE2-AAE6-4262-9887-A303FCB36384}" destId="{123F0972-CA0D-48F9-9C6B-E2074FC42089}" srcOrd="0" destOrd="0" presId="urn:microsoft.com/office/officeart/2005/8/layout/process5"/>
    <dgm:cxn modelId="{20130291-B53C-4652-B248-272D75225ADB}" srcId="{0C7E9A10-F2EA-4CBC-85A1-9C7C339A7E61}" destId="{1CDB7AB2-E80F-41A0-AD08-752C02E1AD30}" srcOrd="0" destOrd="0" parTransId="{8B0B1612-11E8-483E-BCBB-629FFF2ABE00}" sibTransId="{30D32355-64C6-41A3-A8CC-D9C0A51066D0}"/>
    <dgm:cxn modelId="{59F574A6-BC18-4B06-B0AB-D6B460F93D90}" type="presOf" srcId="{1CDB7AB2-E80F-41A0-AD08-752C02E1AD30}" destId="{8E6F668D-118B-4146-9E6A-41254BF73E99}" srcOrd="0" destOrd="0" presId="urn:microsoft.com/office/officeart/2005/8/layout/process5"/>
    <dgm:cxn modelId="{24FF6CB6-6283-4CFF-B760-BF9ACC28FBDA}" type="presOf" srcId="{0C7E9A10-F2EA-4CBC-85A1-9C7C339A7E61}" destId="{FE603C61-A031-4EAD-88CB-57F9695D3763}" srcOrd="0" destOrd="0" presId="urn:microsoft.com/office/officeart/2005/8/layout/process5"/>
    <dgm:cxn modelId="{545CA5D4-3499-49B3-8509-9CEE07077089}" srcId="{0C7E9A10-F2EA-4CBC-85A1-9C7C339A7E61}" destId="{A509EFE2-AAE6-4262-9887-A303FCB36384}" srcOrd="1" destOrd="0" parTransId="{C10432B7-2A4F-48A0-ACC3-93B7F6E2B432}" sibTransId="{7677CD9C-5C5D-48EF-9541-1A1E3A2A3DB4}"/>
    <dgm:cxn modelId="{23B61AF6-4EDD-4930-AFFC-2F601D668994}" type="presOf" srcId="{7677CD9C-5C5D-48EF-9541-1A1E3A2A3DB4}" destId="{97BB6F0A-1587-4D50-9AD9-FB0DFCFAEBF2}" srcOrd="0" destOrd="0" presId="urn:microsoft.com/office/officeart/2005/8/layout/process5"/>
    <dgm:cxn modelId="{A42AAB28-1583-4D94-B846-BD000670CC4A}" type="presParOf" srcId="{FE603C61-A031-4EAD-88CB-57F9695D3763}" destId="{8E6F668D-118B-4146-9E6A-41254BF73E99}" srcOrd="0" destOrd="0" presId="urn:microsoft.com/office/officeart/2005/8/layout/process5"/>
    <dgm:cxn modelId="{08163ADF-6A30-4EF4-B1A0-1A88A9422831}" type="presParOf" srcId="{FE603C61-A031-4EAD-88CB-57F9695D3763}" destId="{C64B46F4-093C-41A5-B6B5-F457E2A4B1D3}" srcOrd="1" destOrd="0" presId="urn:microsoft.com/office/officeart/2005/8/layout/process5"/>
    <dgm:cxn modelId="{BB18EC2A-4AC9-437F-B9DF-2847B13A508B}" type="presParOf" srcId="{C64B46F4-093C-41A5-B6B5-F457E2A4B1D3}" destId="{5AB3266D-F635-4EEA-A883-F9680BF5E2E8}" srcOrd="0" destOrd="0" presId="urn:microsoft.com/office/officeart/2005/8/layout/process5"/>
    <dgm:cxn modelId="{6F21DB62-7AA7-4CE4-9557-BA9E0BB005A7}" type="presParOf" srcId="{FE603C61-A031-4EAD-88CB-57F9695D3763}" destId="{123F0972-CA0D-48F9-9C6B-E2074FC42089}" srcOrd="2" destOrd="0" presId="urn:microsoft.com/office/officeart/2005/8/layout/process5"/>
    <dgm:cxn modelId="{AC87E9B8-C5A8-4B58-B642-5DACEB6AF5A8}" type="presParOf" srcId="{FE603C61-A031-4EAD-88CB-57F9695D3763}" destId="{97BB6F0A-1587-4D50-9AD9-FB0DFCFAEBF2}" srcOrd="3" destOrd="0" presId="urn:microsoft.com/office/officeart/2005/8/layout/process5"/>
    <dgm:cxn modelId="{FBF80099-2303-42EA-BFD4-E3D864B3F5F8}" type="presParOf" srcId="{97BB6F0A-1587-4D50-9AD9-FB0DFCFAEBF2}" destId="{F7C07AE0-E65A-491F-8703-58BF9CD71BC5}" srcOrd="0" destOrd="0" presId="urn:microsoft.com/office/officeart/2005/8/layout/process5"/>
    <dgm:cxn modelId="{4C1B6154-BF39-4E3B-85A8-E7B9556AC3E5}" type="presParOf" srcId="{FE603C61-A031-4EAD-88CB-57F9695D3763}" destId="{2323F7CD-9667-4EA8-8543-46B5481D86D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7E9A10-F2EA-4CBC-85A1-9C7C339A7E6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06024-1FB6-4503-B3EB-B880D5FE5721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Проектирование.</a:t>
          </a:r>
        </a:p>
        <a:p>
          <a:r>
            <a: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Тендер на строительно-монтажные работы. Определение стоимости работ </a:t>
          </a:r>
          <a:endParaRPr lang="ru-RU" sz="1200" u="sng" dirty="0">
            <a:latin typeface="Times New Roman" pitchFamily="18" charset="0"/>
            <a:cs typeface="Times New Roman" pitchFamily="18" charset="0"/>
          </a:endParaRPr>
        </a:p>
      </dgm:t>
    </dgm:pt>
    <dgm:pt modelId="{BCA512EA-66EC-4126-ABAA-1CFC9F4424F0}" type="parTrans" cxnId="{5A40AF04-6EA5-4A99-AAA1-9139EFA55051}">
      <dgm:prSet/>
      <dgm:spPr/>
      <dgm:t>
        <a:bodyPr/>
        <a:lstStyle/>
        <a:p>
          <a:endParaRPr lang="ru-RU"/>
        </a:p>
      </dgm:t>
    </dgm:pt>
    <dgm:pt modelId="{B0F4C941-DCA8-443E-86BD-9C4149AA2A8D}" type="sibTrans" cxnId="{5A40AF04-6EA5-4A99-AAA1-9139EFA55051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628D2C50-C5C0-4D9C-A25A-14B5CA6F63F8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Заключение с собственниками дополнительного соглашения</a:t>
          </a:r>
          <a:r>
            <a: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к типовому договору по реализации энергоэффективных мероприятий с учетом стоимости работ согласно тендеру на строительно-монтажные работы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EEF7A36-77D3-414F-89E3-9E2F01260F0E}" type="parTrans" cxnId="{1F2B1932-9E95-45D9-AB36-CF3E7E319238}">
      <dgm:prSet/>
      <dgm:spPr/>
      <dgm:t>
        <a:bodyPr/>
        <a:lstStyle/>
        <a:p>
          <a:endParaRPr lang="ru-RU"/>
        </a:p>
      </dgm:t>
    </dgm:pt>
    <dgm:pt modelId="{9A32ED7F-10C4-4AEC-88F0-51BAE776B12F}" type="sibTrans" cxnId="{1F2B1932-9E95-45D9-AB36-CF3E7E319238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357A0D62-BD14-4960-98AB-10497C50742A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Строительно-монтажные работы.</a:t>
          </a:r>
        </a:p>
        <a:p>
          <a:r>
            <a: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Контроль за СМР.</a:t>
          </a:r>
        </a:p>
        <a:p>
          <a:r>
            <a: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Подписание актов выполненных работ.</a:t>
          </a:r>
        </a:p>
        <a:p>
          <a:r>
            <a: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Завершение работ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9FEDBF1-23FB-4130-BB41-FBA2220F16E1}" type="parTrans" cxnId="{4BD9A6B7-49A7-4092-96FE-C818C2116BD9}">
      <dgm:prSet/>
      <dgm:spPr/>
      <dgm:t>
        <a:bodyPr/>
        <a:lstStyle/>
        <a:p>
          <a:endParaRPr lang="ru-RU"/>
        </a:p>
      </dgm:t>
    </dgm:pt>
    <dgm:pt modelId="{5E757B2F-62AE-4770-AD8A-B72BA7BC2775}" type="sibTrans" cxnId="{4BD9A6B7-49A7-4092-96FE-C818C2116BD9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FE603C61-A031-4EAD-88CB-57F9695D3763}" type="pres">
      <dgm:prSet presAssocID="{0C7E9A10-F2EA-4CBC-85A1-9C7C339A7E61}" presName="diagram" presStyleCnt="0">
        <dgm:presLayoutVars>
          <dgm:dir/>
          <dgm:resizeHandles val="exact"/>
        </dgm:presLayoutVars>
      </dgm:prSet>
      <dgm:spPr/>
    </dgm:pt>
    <dgm:pt modelId="{2D9E25E0-21A4-44D2-8FEE-143CD936B78C}" type="pres">
      <dgm:prSet presAssocID="{A5406024-1FB6-4503-B3EB-B880D5FE5721}" presName="node" presStyleLbl="node1" presStyleIdx="0" presStyleCnt="3" custScaleY="167067">
        <dgm:presLayoutVars>
          <dgm:bulletEnabled val="1"/>
        </dgm:presLayoutVars>
      </dgm:prSet>
      <dgm:spPr/>
    </dgm:pt>
    <dgm:pt modelId="{06D47E7C-6015-4985-ADD4-8BCC59752E57}" type="pres">
      <dgm:prSet presAssocID="{B0F4C941-DCA8-443E-86BD-9C4149AA2A8D}" presName="sibTrans" presStyleLbl="sibTrans2D1" presStyleIdx="0" presStyleCnt="2" custScaleY="61035"/>
      <dgm:spPr/>
    </dgm:pt>
    <dgm:pt modelId="{1B5A2CC6-119D-4285-82B8-079F3643E104}" type="pres">
      <dgm:prSet presAssocID="{B0F4C941-DCA8-443E-86BD-9C4149AA2A8D}" presName="connectorText" presStyleLbl="sibTrans2D1" presStyleIdx="0" presStyleCnt="2"/>
      <dgm:spPr/>
    </dgm:pt>
    <dgm:pt modelId="{8CE01CBE-E8EA-4635-97D5-1E2EC02E0D39}" type="pres">
      <dgm:prSet presAssocID="{628D2C50-C5C0-4D9C-A25A-14B5CA6F63F8}" presName="node" presStyleLbl="node1" presStyleIdx="1" presStyleCnt="3" custScaleX="91399" custScaleY="163382">
        <dgm:presLayoutVars>
          <dgm:bulletEnabled val="1"/>
        </dgm:presLayoutVars>
      </dgm:prSet>
      <dgm:spPr/>
    </dgm:pt>
    <dgm:pt modelId="{9BA2C8E3-4EB6-4826-986E-C5A4362D2C22}" type="pres">
      <dgm:prSet presAssocID="{9A32ED7F-10C4-4AEC-88F0-51BAE776B12F}" presName="sibTrans" presStyleLbl="sibTrans2D1" presStyleIdx="1" presStyleCnt="2" custScaleY="60159"/>
      <dgm:spPr/>
    </dgm:pt>
    <dgm:pt modelId="{5B7F1F50-CC3D-4A40-971A-970E54FBCA80}" type="pres">
      <dgm:prSet presAssocID="{9A32ED7F-10C4-4AEC-88F0-51BAE776B12F}" presName="connectorText" presStyleLbl="sibTrans2D1" presStyleIdx="1" presStyleCnt="2"/>
      <dgm:spPr/>
    </dgm:pt>
    <dgm:pt modelId="{8D4F1DBE-A929-429E-884A-D9E2359ECB9F}" type="pres">
      <dgm:prSet presAssocID="{357A0D62-BD14-4960-98AB-10497C50742A}" presName="node" presStyleLbl="node1" presStyleIdx="2" presStyleCnt="3" custScaleY="153415">
        <dgm:presLayoutVars>
          <dgm:bulletEnabled val="1"/>
        </dgm:presLayoutVars>
      </dgm:prSet>
      <dgm:spPr/>
    </dgm:pt>
  </dgm:ptLst>
  <dgm:cxnLst>
    <dgm:cxn modelId="{5D44D103-47DA-4F91-80D8-050B9304C952}" type="presOf" srcId="{A5406024-1FB6-4503-B3EB-B880D5FE5721}" destId="{2D9E25E0-21A4-44D2-8FEE-143CD936B78C}" srcOrd="0" destOrd="0" presId="urn:microsoft.com/office/officeart/2005/8/layout/process5"/>
    <dgm:cxn modelId="{5A40AF04-6EA5-4A99-AAA1-9139EFA55051}" srcId="{0C7E9A10-F2EA-4CBC-85A1-9C7C339A7E61}" destId="{A5406024-1FB6-4503-B3EB-B880D5FE5721}" srcOrd="0" destOrd="0" parTransId="{BCA512EA-66EC-4126-ABAA-1CFC9F4424F0}" sibTransId="{B0F4C941-DCA8-443E-86BD-9C4149AA2A8D}"/>
    <dgm:cxn modelId="{2E72BC17-61AC-4AF4-A887-396945620DB7}" type="presOf" srcId="{B0F4C941-DCA8-443E-86BD-9C4149AA2A8D}" destId="{1B5A2CC6-119D-4285-82B8-079F3643E104}" srcOrd="1" destOrd="0" presId="urn:microsoft.com/office/officeart/2005/8/layout/process5"/>
    <dgm:cxn modelId="{2657912F-D4AD-4E82-AFED-4CD40C931CB2}" type="presOf" srcId="{9A32ED7F-10C4-4AEC-88F0-51BAE776B12F}" destId="{9BA2C8E3-4EB6-4826-986E-C5A4362D2C22}" srcOrd="0" destOrd="0" presId="urn:microsoft.com/office/officeart/2005/8/layout/process5"/>
    <dgm:cxn modelId="{1F2B1932-9E95-45D9-AB36-CF3E7E319238}" srcId="{0C7E9A10-F2EA-4CBC-85A1-9C7C339A7E61}" destId="{628D2C50-C5C0-4D9C-A25A-14B5CA6F63F8}" srcOrd="1" destOrd="0" parTransId="{DEEF7A36-77D3-414F-89E3-9E2F01260F0E}" sibTransId="{9A32ED7F-10C4-4AEC-88F0-51BAE776B12F}"/>
    <dgm:cxn modelId="{7149E778-73C3-4602-AB39-ECEDA715E64B}" type="presOf" srcId="{628D2C50-C5C0-4D9C-A25A-14B5CA6F63F8}" destId="{8CE01CBE-E8EA-4635-97D5-1E2EC02E0D39}" srcOrd="0" destOrd="0" presId="urn:microsoft.com/office/officeart/2005/8/layout/process5"/>
    <dgm:cxn modelId="{91E9C1A4-EAEC-4B41-A644-EF20141AB34D}" type="presOf" srcId="{B0F4C941-DCA8-443E-86BD-9C4149AA2A8D}" destId="{06D47E7C-6015-4985-ADD4-8BCC59752E57}" srcOrd="0" destOrd="0" presId="urn:microsoft.com/office/officeart/2005/8/layout/process5"/>
    <dgm:cxn modelId="{43576DB7-5511-4964-A395-7C713A833024}" type="presOf" srcId="{9A32ED7F-10C4-4AEC-88F0-51BAE776B12F}" destId="{5B7F1F50-CC3D-4A40-971A-970E54FBCA80}" srcOrd="1" destOrd="0" presId="urn:microsoft.com/office/officeart/2005/8/layout/process5"/>
    <dgm:cxn modelId="{4BD9A6B7-49A7-4092-96FE-C818C2116BD9}" srcId="{0C7E9A10-F2EA-4CBC-85A1-9C7C339A7E61}" destId="{357A0D62-BD14-4960-98AB-10497C50742A}" srcOrd="2" destOrd="0" parTransId="{B9FEDBF1-23FB-4130-BB41-FBA2220F16E1}" sibTransId="{5E757B2F-62AE-4770-AD8A-B72BA7BC2775}"/>
    <dgm:cxn modelId="{6CF6A7C8-9598-4E53-A118-8C7A292BE12C}" type="presOf" srcId="{357A0D62-BD14-4960-98AB-10497C50742A}" destId="{8D4F1DBE-A929-429E-884A-D9E2359ECB9F}" srcOrd="0" destOrd="0" presId="urn:microsoft.com/office/officeart/2005/8/layout/process5"/>
    <dgm:cxn modelId="{328E98FB-E9AD-4200-975A-21209A46B72D}" type="presOf" srcId="{0C7E9A10-F2EA-4CBC-85A1-9C7C339A7E61}" destId="{FE603C61-A031-4EAD-88CB-57F9695D3763}" srcOrd="0" destOrd="0" presId="urn:microsoft.com/office/officeart/2005/8/layout/process5"/>
    <dgm:cxn modelId="{C1A1B397-C542-4812-8A00-2E1779477533}" type="presParOf" srcId="{FE603C61-A031-4EAD-88CB-57F9695D3763}" destId="{2D9E25E0-21A4-44D2-8FEE-143CD936B78C}" srcOrd="0" destOrd="0" presId="urn:microsoft.com/office/officeart/2005/8/layout/process5"/>
    <dgm:cxn modelId="{28C74347-73A2-458B-82C3-195C8B6B21AD}" type="presParOf" srcId="{FE603C61-A031-4EAD-88CB-57F9695D3763}" destId="{06D47E7C-6015-4985-ADD4-8BCC59752E57}" srcOrd="1" destOrd="0" presId="urn:microsoft.com/office/officeart/2005/8/layout/process5"/>
    <dgm:cxn modelId="{1013B464-FE9E-47E2-9E47-E6D1A8A96CC1}" type="presParOf" srcId="{06D47E7C-6015-4985-ADD4-8BCC59752E57}" destId="{1B5A2CC6-119D-4285-82B8-079F3643E104}" srcOrd="0" destOrd="0" presId="urn:microsoft.com/office/officeart/2005/8/layout/process5"/>
    <dgm:cxn modelId="{0CDFFE3F-0958-4247-9507-19D43FEB370D}" type="presParOf" srcId="{FE603C61-A031-4EAD-88CB-57F9695D3763}" destId="{8CE01CBE-E8EA-4635-97D5-1E2EC02E0D39}" srcOrd="2" destOrd="0" presId="urn:microsoft.com/office/officeart/2005/8/layout/process5"/>
    <dgm:cxn modelId="{31012362-1589-446C-87B6-106C37E47CD0}" type="presParOf" srcId="{FE603C61-A031-4EAD-88CB-57F9695D3763}" destId="{9BA2C8E3-4EB6-4826-986E-C5A4362D2C22}" srcOrd="3" destOrd="0" presId="urn:microsoft.com/office/officeart/2005/8/layout/process5"/>
    <dgm:cxn modelId="{7D62DFF4-EC4E-4343-8DF8-D844AED0E8EE}" type="presParOf" srcId="{9BA2C8E3-4EB6-4826-986E-C5A4362D2C22}" destId="{5B7F1F50-CC3D-4A40-971A-970E54FBCA80}" srcOrd="0" destOrd="0" presId="urn:microsoft.com/office/officeart/2005/8/layout/process5"/>
    <dgm:cxn modelId="{FFD5F61F-B204-4582-A49D-72BA1D78476A}" type="presParOf" srcId="{FE603C61-A031-4EAD-88CB-57F9695D3763}" destId="{8D4F1DBE-A929-429E-884A-D9E2359ECB9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7E9A10-F2EA-4CBC-85A1-9C7C339A7E6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828E4E-D25B-4058-A8A0-DEB243233AC2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Возмещение затрат:</a:t>
          </a:r>
        </a:p>
        <a:p>
          <a:r>
            <a: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Собственники жилых помещений - рассрочка на погашение затрат 50% равными долями ежемесячно</a:t>
          </a:r>
          <a:br>
            <a: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 10-15 лет с учетом совокупного ежемесячного дохода;</a:t>
          </a:r>
        </a:p>
        <a:p>
          <a:r>
            <a: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Собственники нежилых помещений - рассрочка на погашение затрат в полном объеме на 3 года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A146E95-5FA9-45DF-AB27-21E690492F51}" type="parTrans" cxnId="{05FCC98E-8366-4385-8577-F214AA684DFF}">
      <dgm:prSet/>
      <dgm:spPr/>
      <dgm:t>
        <a:bodyPr/>
        <a:lstStyle/>
        <a:p>
          <a:endParaRPr lang="ru-RU"/>
        </a:p>
      </dgm:t>
    </dgm:pt>
    <dgm:pt modelId="{09FF26E9-C6AA-409C-8E3B-910C8CD5E067}" type="sibTrans" cxnId="{05FCC98E-8366-4385-8577-F214AA684DFF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933350F6-4BC8-4B4C-9CB0-8E74B40B3A12}">
      <dgm:prSet phldrT="[Текст]" custT="1"/>
      <dgm:spPr>
        <a:solidFill>
          <a:schemeClr val="accent1">
            <a:lumMod val="90000"/>
          </a:schemeClr>
        </a:solidFill>
        <a:ln>
          <a:solidFill>
            <a:schemeClr val="accent1">
              <a:lumMod val="2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Предъявление собственникам оплаты</a:t>
          </a:r>
          <a:r>
            <a: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по возмещению затрат за выполненные работы по последнему акту выполненных работ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275040A-126B-42C5-B1E0-EA457AA08768}" type="parTrans" cxnId="{42E87458-5F99-440E-8545-F063223D38BC}">
      <dgm:prSet/>
      <dgm:spPr/>
      <dgm:t>
        <a:bodyPr/>
        <a:lstStyle/>
        <a:p>
          <a:endParaRPr lang="ru-RU"/>
        </a:p>
      </dgm:t>
    </dgm:pt>
    <dgm:pt modelId="{31F29055-BDCD-44DB-AD5F-A1B6B62116AD}" type="sibTrans" cxnId="{42E87458-5F99-440E-8545-F063223D38BC}">
      <dgm:prSet/>
      <dgm:spPr/>
      <dgm:t>
        <a:bodyPr/>
        <a:lstStyle/>
        <a:p>
          <a:endParaRPr lang="ru-RU"/>
        </a:p>
      </dgm:t>
    </dgm:pt>
    <dgm:pt modelId="{FE603C61-A031-4EAD-88CB-57F9695D3763}" type="pres">
      <dgm:prSet presAssocID="{0C7E9A10-F2EA-4CBC-85A1-9C7C339A7E61}" presName="diagram" presStyleCnt="0">
        <dgm:presLayoutVars>
          <dgm:dir/>
          <dgm:resizeHandles val="exact"/>
        </dgm:presLayoutVars>
      </dgm:prSet>
      <dgm:spPr/>
    </dgm:pt>
    <dgm:pt modelId="{16DC1533-7030-4BAD-8DE1-469E848122BA}" type="pres">
      <dgm:prSet presAssocID="{A9828E4E-D25B-4058-A8A0-DEB243233AC2}" presName="node" presStyleLbl="node1" presStyleIdx="0" presStyleCnt="2" custScaleX="243468" custScaleY="255064" custLinFactX="100000" custLinFactNeighborX="168392" custLinFactNeighborY="-158">
        <dgm:presLayoutVars>
          <dgm:bulletEnabled val="1"/>
        </dgm:presLayoutVars>
      </dgm:prSet>
      <dgm:spPr/>
    </dgm:pt>
    <dgm:pt modelId="{069854AB-0C87-4262-B8D6-654B0C210F99}" type="pres">
      <dgm:prSet presAssocID="{09FF26E9-C6AA-409C-8E3B-910C8CD5E067}" presName="sibTrans" presStyleLbl="sibTrans2D1" presStyleIdx="0" presStyleCnt="1" custAng="10800178"/>
      <dgm:spPr/>
    </dgm:pt>
    <dgm:pt modelId="{EDDC47C2-2D1F-41B8-86A9-74E6DF3439BA}" type="pres">
      <dgm:prSet presAssocID="{09FF26E9-C6AA-409C-8E3B-910C8CD5E067}" presName="connectorText" presStyleLbl="sibTrans2D1" presStyleIdx="0" presStyleCnt="1"/>
      <dgm:spPr/>
    </dgm:pt>
    <dgm:pt modelId="{A94316B7-ECE7-4434-BC90-67A4EDE55166}" type="pres">
      <dgm:prSet presAssocID="{933350F6-4BC8-4B4C-9CB0-8E74B40B3A12}" presName="node" presStyleLbl="node1" presStyleIdx="1" presStyleCnt="2" custScaleX="212368" custScaleY="255064" custLinFactX="-162046" custLinFactNeighborX="-200000" custLinFactNeighborY="8214">
        <dgm:presLayoutVars>
          <dgm:bulletEnabled val="1"/>
        </dgm:presLayoutVars>
      </dgm:prSet>
      <dgm:spPr/>
    </dgm:pt>
  </dgm:ptLst>
  <dgm:cxnLst>
    <dgm:cxn modelId="{77B3CB02-2F71-416E-BCF7-54164786E6FD}" type="presOf" srcId="{0C7E9A10-F2EA-4CBC-85A1-9C7C339A7E61}" destId="{FE603C61-A031-4EAD-88CB-57F9695D3763}" srcOrd="0" destOrd="0" presId="urn:microsoft.com/office/officeart/2005/8/layout/process5"/>
    <dgm:cxn modelId="{C3668B6E-515D-4D90-A691-1BD85B0F97D0}" type="presOf" srcId="{09FF26E9-C6AA-409C-8E3B-910C8CD5E067}" destId="{069854AB-0C87-4262-B8D6-654B0C210F99}" srcOrd="0" destOrd="0" presId="urn:microsoft.com/office/officeart/2005/8/layout/process5"/>
    <dgm:cxn modelId="{1E0CCF77-2FD4-47CA-9D63-7AE749A3E5FD}" type="presOf" srcId="{933350F6-4BC8-4B4C-9CB0-8E74B40B3A12}" destId="{A94316B7-ECE7-4434-BC90-67A4EDE55166}" srcOrd="0" destOrd="0" presId="urn:microsoft.com/office/officeart/2005/8/layout/process5"/>
    <dgm:cxn modelId="{42E87458-5F99-440E-8545-F063223D38BC}" srcId="{0C7E9A10-F2EA-4CBC-85A1-9C7C339A7E61}" destId="{933350F6-4BC8-4B4C-9CB0-8E74B40B3A12}" srcOrd="1" destOrd="0" parTransId="{0275040A-126B-42C5-B1E0-EA457AA08768}" sibTransId="{31F29055-BDCD-44DB-AD5F-A1B6B62116AD}"/>
    <dgm:cxn modelId="{1602AE78-EFDC-41E2-A0BD-2218E075D1DC}" type="presOf" srcId="{09FF26E9-C6AA-409C-8E3B-910C8CD5E067}" destId="{EDDC47C2-2D1F-41B8-86A9-74E6DF3439BA}" srcOrd="1" destOrd="0" presId="urn:microsoft.com/office/officeart/2005/8/layout/process5"/>
    <dgm:cxn modelId="{05FCC98E-8366-4385-8577-F214AA684DFF}" srcId="{0C7E9A10-F2EA-4CBC-85A1-9C7C339A7E61}" destId="{A9828E4E-D25B-4058-A8A0-DEB243233AC2}" srcOrd="0" destOrd="0" parTransId="{2A146E95-5FA9-45DF-AB27-21E690492F51}" sibTransId="{09FF26E9-C6AA-409C-8E3B-910C8CD5E067}"/>
    <dgm:cxn modelId="{0C0400F6-A075-4EE1-9275-9486D23CB5E8}" type="presOf" srcId="{A9828E4E-D25B-4058-A8A0-DEB243233AC2}" destId="{16DC1533-7030-4BAD-8DE1-469E848122BA}" srcOrd="0" destOrd="0" presId="urn:microsoft.com/office/officeart/2005/8/layout/process5"/>
    <dgm:cxn modelId="{5A0570E3-4723-4B1E-85DD-D22F5DDC4313}" type="presParOf" srcId="{FE603C61-A031-4EAD-88CB-57F9695D3763}" destId="{16DC1533-7030-4BAD-8DE1-469E848122BA}" srcOrd="0" destOrd="0" presId="urn:microsoft.com/office/officeart/2005/8/layout/process5"/>
    <dgm:cxn modelId="{67FEDF47-9088-45AA-8B42-E1C9B10910A1}" type="presParOf" srcId="{FE603C61-A031-4EAD-88CB-57F9695D3763}" destId="{069854AB-0C87-4262-B8D6-654B0C210F99}" srcOrd="1" destOrd="0" presId="urn:microsoft.com/office/officeart/2005/8/layout/process5"/>
    <dgm:cxn modelId="{3FA04D28-98C5-4496-8A04-A9BBDFE8480E}" type="presParOf" srcId="{069854AB-0C87-4262-B8D6-654B0C210F99}" destId="{EDDC47C2-2D1F-41B8-86A9-74E6DF3439BA}" srcOrd="0" destOrd="0" presId="urn:microsoft.com/office/officeart/2005/8/layout/process5"/>
    <dgm:cxn modelId="{C33B3331-2787-4C3F-8C45-944C1B3B1BE9}" type="presParOf" srcId="{FE603C61-A031-4EAD-88CB-57F9695D3763}" destId="{A94316B7-ECE7-4434-BC90-67A4EDE5516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13995-B4A4-449D-B7C6-C277F9515F13}">
      <dsp:nvSpPr>
        <dsp:cNvPr id="0" name=""/>
        <dsp:cNvSpPr/>
      </dsp:nvSpPr>
      <dsp:spPr>
        <a:xfrm>
          <a:off x="387169" y="343"/>
          <a:ext cx="1982083" cy="637031"/>
        </a:xfrm>
        <a:prstGeom prst="roundRect">
          <a:avLst>
            <a:gd name="adj" fmla="val 10000"/>
          </a:avLst>
        </a:prstGeom>
        <a:solidFill>
          <a:srgbClr val="D0F4DE"/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Цель</a:t>
          </a:r>
          <a:endParaRPr lang="ru-RU" sz="2000" b="1" kern="1200" dirty="0"/>
        </a:p>
      </dsp:txBody>
      <dsp:txXfrm>
        <a:off x="405827" y="19001"/>
        <a:ext cx="1944767" cy="599715"/>
      </dsp:txXfrm>
    </dsp:sp>
    <dsp:sp modelId="{1E52DE34-4A61-40C6-89F8-875518AF5DF9}">
      <dsp:nvSpPr>
        <dsp:cNvPr id="0" name=""/>
        <dsp:cNvSpPr/>
      </dsp:nvSpPr>
      <dsp:spPr>
        <a:xfrm>
          <a:off x="585377" y="637375"/>
          <a:ext cx="198208" cy="593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668"/>
              </a:lnTo>
              <a:lnTo>
                <a:pt x="198208" y="5936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D4489-47B0-473C-BB50-4996BCA9D1AC}">
      <dsp:nvSpPr>
        <dsp:cNvPr id="0" name=""/>
        <dsp:cNvSpPr/>
      </dsp:nvSpPr>
      <dsp:spPr>
        <a:xfrm>
          <a:off x="783586" y="885135"/>
          <a:ext cx="3613528" cy="691816"/>
        </a:xfrm>
        <a:prstGeom prst="roundRect">
          <a:avLst>
            <a:gd name="adj" fmla="val 10000"/>
          </a:avLst>
        </a:prstGeom>
        <a:solidFill>
          <a:srgbClr val="D0F4DE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Снижение теплопотребления многоквартирных жилых домов</a:t>
          </a:r>
        </a:p>
      </dsp:txBody>
      <dsp:txXfrm>
        <a:off x="803849" y="905398"/>
        <a:ext cx="3573002" cy="651290"/>
      </dsp:txXfrm>
    </dsp:sp>
    <dsp:sp modelId="{66131A39-D815-47D4-A61E-E063738514EC}">
      <dsp:nvSpPr>
        <dsp:cNvPr id="0" name=""/>
        <dsp:cNvSpPr/>
      </dsp:nvSpPr>
      <dsp:spPr>
        <a:xfrm>
          <a:off x="585377" y="637375"/>
          <a:ext cx="198208" cy="178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977"/>
              </a:lnTo>
              <a:lnTo>
                <a:pt x="198208" y="1786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476B-41D3-4EB4-944A-A03903B641F9}">
      <dsp:nvSpPr>
        <dsp:cNvPr id="0" name=""/>
        <dsp:cNvSpPr/>
      </dsp:nvSpPr>
      <dsp:spPr>
        <a:xfrm>
          <a:off x="783586" y="1824712"/>
          <a:ext cx="3606345" cy="1199279"/>
        </a:xfrm>
        <a:prstGeom prst="roundRect">
          <a:avLst>
            <a:gd name="adj" fmla="val 10000"/>
          </a:avLst>
        </a:prstGeom>
        <a:solidFill>
          <a:srgbClr val="D0F4DE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Создание условий для участия граждан и юридических лиц в реализации мероприятий, направленных на эффективное и рациональное  использование тепловой энергии многоквартирных жилых домов</a:t>
          </a:r>
        </a:p>
      </dsp:txBody>
      <dsp:txXfrm>
        <a:off x="818712" y="1859838"/>
        <a:ext cx="3536093" cy="1129027"/>
      </dsp:txXfrm>
    </dsp:sp>
    <dsp:sp modelId="{3D8A5815-2FD9-4078-9204-4BF83E0A1B0F}">
      <dsp:nvSpPr>
        <dsp:cNvPr id="0" name=""/>
        <dsp:cNvSpPr/>
      </dsp:nvSpPr>
      <dsp:spPr>
        <a:xfrm>
          <a:off x="4496218" y="343"/>
          <a:ext cx="1982083" cy="6681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rgbClr r="0" g="0" b="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Поддержка государства</a:t>
          </a:r>
        </a:p>
      </dsp:txBody>
      <dsp:txXfrm>
        <a:off x="4515787" y="19912"/>
        <a:ext cx="1942945" cy="629012"/>
      </dsp:txXfrm>
    </dsp:sp>
    <dsp:sp modelId="{898F6A2B-034D-4284-B0EF-3708CD6FF17C}">
      <dsp:nvSpPr>
        <dsp:cNvPr id="0" name=""/>
        <dsp:cNvSpPr/>
      </dsp:nvSpPr>
      <dsp:spPr>
        <a:xfrm>
          <a:off x="4694427" y="668494"/>
          <a:ext cx="198208" cy="631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387"/>
              </a:lnTo>
              <a:lnTo>
                <a:pt x="198208" y="631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E1432-E05E-4EF8-BECF-84A35452D043}">
      <dsp:nvSpPr>
        <dsp:cNvPr id="0" name=""/>
        <dsp:cNvSpPr/>
      </dsp:nvSpPr>
      <dsp:spPr>
        <a:xfrm>
          <a:off x="4892635" y="916254"/>
          <a:ext cx="2920972" cy="76725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Сопровождение энергоэффективных мероприятий на всех этапах  реализации</a:t>
          </a:r>
        </a:p>
      </dsp:txBody>
      <dsp:txXfrm>
        <a:off x="4915107" y="938726"/>
        <a:ext cx="2876028" cy="722310"/>
      </dsp:txXfrm>
    </dsp:sp>
    <dsp:sp modelId="{F0D92398-9993-48F8-864B-2DBF1BC187DE}">
      <dsp:nvSpPr>
        <dsp:cNvPr id="0" name=""/>
        <dsp:cNvSpPr/>
      </dsp:nvSpPr>
      <dsp:spPr>
        <a:xfrm>
          <a:off x="4694427" y="668494"/>
          <a:ext cx="222326" cy="164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536"/>
              </a:lnTo>
              <a:lnTo>
                <a:pt x="222326" y="16465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645BA-A390-41B9-A899-3E97B412B9A9}">
      <dsp:nvSpPr>
        <dsp:cNvPr id="0" name=""/>
        <dsp:cNvSpPr/>
      </dsp:nvSpPr>
      <dsp:spPr>
        <a:xfrm>
          <a:off x="4916753" y="1890924"/>
          <a:ext cx="2929107" cy="8482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Финансирование до 50%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Рассрочка платежей на 10-15 лет</a:t>
          </a:r>
          <a:endParaRPr lang="ru-RU" sz="900" b="1" kern="1200" dirty="0"/>
        </a:p>
      </dsp:txBody>
      <dsp:txXfrm>
        <a:off x="4941596" y="1915767"/>
        <a:ext cx="2879421" cy="798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2D681-2E4C-4BD7-8AB6-0E35DAB53E92}">
      <dsp:nvSpPr>
        <dsp:cNvPr id="0" name=""/>
        <dsp:cNvSpPr/>
      </dsp:nvSpPr>
      <dsp:spPr>
        <a:xfrm>
          <a:off x="0" y="433838"/>
          <a:ext cx="2711392" cy="1626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kern="12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Уменьшение затрат на оплату коммунальных услуг</a:t>
          </a:r>
          <a:endParaRPr lang="ru-RU" sz="19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3838"/>
        <a:ext cx="2711392" cy="1626835"/>
      </dsp:txXfrm>
    </dsp:sp>
    <dsp:sp modelId="{33F95728-D342-4E06-8D28-9ED5112B273F}">
      <dsp:nvSpPr>
        <dsp:cNvPr id="0" name=""/>
        <dsp:cNvSpPr/>
      </dsp:nvSpPr>
      <dsp:spPr>
        <a:xfrm>
          <a:off x="2982531" y="433838"/>
          <a:ext cx="2711392" cy="1626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kern="120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Комфорт жизни в жилом доме</a:t>
          </a:r>
          <a:endParaRPr lang="ru-RU" sz="19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2531" y="433838"/>
        <a:ext cx="2711392" cy="1626835"/>
      </dsp:txXfrm>
    </dsp:sp>
    <dsp:sp modelId="{5E7674C4-333B-4013-B763-48478DC44F3C}">
      <dsp:nvSpPr>
        <dsp:cNvPr id="0" name=""/>
        <dsp:cNvSpPr/>
      </dsp:nvSpPr>
      <dsp:spPr>
        <a:xfrm>
          <a:off x="5965063" y="433838"/>
          <a:ext cx="2711392" cy="1626835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kern="12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рыночной стоимости вторичного жилья, в котором проведена тепловая модернизация</a:t>
          </a:r>
          <a:endParaRPr lang="ru-RU" sz="19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5063" y="433838"/>
        <a:ext cx="2711392" cy="1626835"/>
      </dsp:txXfrm>
    </dsp:sp>
    <dsp:sp modelId="{0BC3A4F1-78EE-4E3E-AA07-AF5F591F83B0}">
      <dsp:nvSpPr>
        <dsp:cNvPr id="0" name=""/>
        <dsp:cNvSpPr/>
      </dsp:nvSpPr>
      <dsp:spPr>
        <a:xfrm>
          <a:off x="0" y="2331813"/>
          <a:ext cx="2711392" cy="1626835"/>
        </a:xfrm>
        <a:prstGeom prst="rect">
          <a:avLst/>
        </a:prstGeom>
        <a:solidFill>
          <a:srgbClr val="D4F9CB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затрат на теплопотребление. 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Экономия тепловой энергии от 20% и более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31813"/>
        <a:ext cx="2711392" cy="1626835"/>
      </dsp:txXfrm>
    </dsp:sp>
    <dsp:sp modelId="{9B6ACF43-3B66-4C20-9FA2-F636C0400E5F}">
      <dsp:nvSpPr>
        <dsp:cNvPr id="0" name=""/>
        <dsp:cNvSpPr/>
      </dsp:nvSpPr>
      <dsp:spPr>
        <a:xfrm>
          <a:off x="2982531" y="2331813"/>
          <a:ext cx="2711392" cy="1626835"/>
        </a:xfrm>
        <a:prstGeom prst="rect">
          <a:avLst/>
        </a:prstGeom>
        <a:solidFill>
          <a:srgbClr val="D4F9CB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Повышение физических характеристик жилого дома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2531" y="2331813"/>
        <a:ext cx="2711392" cy="1626835"/>
      </dsp:txXfrm>
    </dsp:sp>
    <dsp:sp modelId="{CEBCC57F-8129-47CA-9D9A-CB60E4F9F128}">
      <dsp:nvSpPr>
        <dsp:cNvPr id="0" name=""/>
        <dsp:cNvSpPr/>
      </dsp:nvSpPr>
      <dsp:spPr>
        <a:xfrm>
          <a:off x="5965063" y="2331813"/>
          <a:ext cx="2711392" cy="1626835"/>
        </a:xfrm>
        <a:prstGeom prst="rect">
          <a:avLst/>
        </a:prstGeom>
        <a:solidFill>
          <a:srgbClr val="D4F9CB"/>
        </a:solidFill>
        <a:ln w="12700" cap="flat" cmpd="sng" algn="ctr">
          <a:solidFill>
            <a:srgbClr val="D0F4DE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Увеличение </a:t>
          </a:r>
          <a:r>
            <a:rPr lang="ru-RU" sz="1900" kern="1200" dirty="0" err="1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энергоэффективности</a:t>
          </a:r>
          <a:r>
            <a:rPr lang="ru-RU" sz="1900" kern="12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 жилого дома до 50% и более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5063" y="2331813"/>
        <a:ext cx="2711392" cy="1626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F668D-118B-4146-9E6A-41254BF73E99}">
      <dsp:nvSpPr>
        <dsp:cNvPr id="0" name=""/>
        <dsp:cNvSpPr/>
      </dsp:nvSpPr>
      <dsp:spPr>
        <a:xfrm>
          <a:off x="2119" y="0"/>
          <a:ext cx="2007432" cy="2012254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собрания </a:t>
          </a:r>
          <a:r>
            <a:rPr lang="ru-RU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собственниками жилого дома. Информирование о стоимости затрат энергоэффективных мероприятий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15" y="58796"/>
        <a:ext cx="1889840" cy="1894662"/>
      </dsp:txXfrm>
    </dsp:sp>
    <dsp:sp modelId="{C64B46F4-093C-41A5-B6B5-F457E2A4B1D3}">
      <dsp:nvSpPr>
        <dsp:cNvPr id="0" name=""/>
        <dsp:cNvSpPr/>
      </dsp:nvSpPr>
      <dsp:spPr>
        <a:xfrm>
          <a:off x="2186205" y="856378"/>
          <a:ext cx="425575" cy="299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2186205" y="916277"/>
        <a:ext cx="335726" cy="179699"/>
      </dsp:txXfrm>
    </dsp:sp>
    <dsp:sp modelId="{123F0972-CA0D-48F9-9C6B-E2074FC42089}">
      <dsp:nvSpPr>
        <dsp:cNvPr id="0" name=""/>
        <dsp:cNvSpPr/>
      </dsp:nvSpPr>
      <dsp:spPr>
        <a:xfrm>
          <a:off x="2812524" y="0"/>
          <a:ext cx="2007432" cy="2012254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Получение согласия двух третей</a:t>
          </a:r>
          <a:r>
            <a:rPr lang="ru-RU" sz="1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 общего количества собственников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1320" y="58796"/>
        <a:ext cx="1889840" cy="1894662"/>
      </dsp:txXfrm>
    </dsp:sp>
    <dsp:sp modelId="{97BB6F0A-1587-4D50-9AD9-FB0DFCFAEBF2}">
      <dsp:nvSpPr>
        <dsp:cNvPr id="0" name=""/>
        <dsp:cNvSpPr/>
      </dsp:nvSpPr>
      <dsp:spPr>
        <a:xfrm>
          <a:off x="4996611" y="856378"/>
          <a:ext cx="425575" cy="299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996611" y="916277"/>
        <a:ext cx="335726" cy="179699"/>
      </dsp:txXfrm>
    </dsp:sp>
    <dsp:sp modelId="{2323F7CD-9667-4EA8-8543-46B5481D86D6}">
      <dsp:nvSpPr>
        <dsp:cNvPr id="0" name=""/>
        <dsp:cNvSpPr/>
      </dsp:nvSpPr>
      <dsp:spPr>
        <a:xfrm>
          <a:off x="5622930" y="0"/>
          <a:ext cx="2007432" cy="2012254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Заключение с собственниками типового договора</a:t>
          </a:r>
          <a:r>
            <a:rPr lang="ru-RU" sz="1200" b="1" u="none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 реализации энергоэффективных мероприятий с предварительным расчетом стоимости выбранных работ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81726" y="58796"/>
        <a:ext cx="1889840" cy="1894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E25E0-21A4-44D2-8FEE-143CD936B78C}">
      <dsp:nvSpPr>
        <dsp:cNvPr id="0" name=""/>
        <dsp:cNvSpPr/>
      </dsp:nvSpPr>
      <dsp:spPr>
        <a:xfrm>
          <a:off x="2993" y="99477"/>
          <a:ext cx="2072937" cy="2077916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Проектирование.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Тендер на строительно-монтажные работы. Определение стоимости работ </a:t>
          </a:r>
          <a:endParaRPr lang="ru-RU" sz="120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707" y="160191"/>
        <a:ext cx="1951509" cy="1956488"/>
      </dsp:txXfrm>
    </dsp:sp>
    <dsp:sp modelId="{06D47E7C-6015-4985-ADD4-8BCC59752E57}">
      <dsp:nvSpPr>
        <dsp:cNvPr id="0" name=""/>
        <dsp:cNvSpPr/>
      </dsp:nvSpPr>
      <dsp:spPr>
        <a:xfrm>
          <a:off x="2258349" y="981549"/>
          <a:ext cx="439462" cy="3137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258349" y="1044304"/>
        <a:ext cx="345330" cy="188263"/>
      </dsp:txXfrm>
    </dsp:sp>
    <dsp:sp modelId="{8CE01CBE-E8EA-4635-97D5-1E2EC02E0D39}">
      <dsp:nvSpPr>
        <dsp:cNvPr id="0" name=""/>
        <dsp:cNvSpPr/>
      </dsp:nvSpPr>
      <dsp:spPr>
        <a:xfrm>
          <a:off x="2905106" y="122394"/>
          <a:ext cx="1894643" cy="2032083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Заключение с собственниками дополнительного соглашения</a:t>
          </a:r>
          <a:r>
            <a:rPr lang="ru-RU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к типовому договору по реализации энергоэффективных мероприятий с учетом стоимости работ согласно тендеру на строительно-монтажные работы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0598" y="177886"/>
        <a:ext cx="1783659" cy="1921099"/>
      </dsp:txXfrm>
    </dsp:sp>
    <dsp:sp modelId="{9BA2C8E3-4EB6-4826-986E-C5A4362D2C22}">
      <dsp:nvSpPr>
        <dsp:cNvPr id="0" name=""/>
        <dsp:cNvSpPr/>
      </dsp:nvSpPr>
      <dsp:spPr>
        <a:xfrm>
          <a:off x="4982168" y="983800"/>
          <a:ext cx="439462" cy="309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982168" y="1045654"/>
        <a:ext cx="346681" cy="185562"/>
      </dsp:txXfrm>
    </dsp:sp>
    <dsp:sp modelId="{8D4F1DBE-A929-429E-884A-D9E2359ECB9F}">
      <dsp:nvSpPr>
        <dsp:cNvPr id="0" name=""/>
        <dsp:cNvSpPr/>
      </dsp:nvSpPr>
      <dsp:spPr>
        <a:xfrm>
          <a:off x="5628924" y="184376"/>
          <a:ext cx="2072937" cy="1908118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Строительно-монтажные работы.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Контроль за СМР.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Подписание актов выполненных работ.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Завершение работ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84811" y="240263"/>
        <a:ext cx="1961163" cy="1796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C1533-7030-4BAD-8DE1-469E848122BA}">
      <dsp:nvSpPr>
        <dsp:cNvPr id="0" name=""/>
        <dsp:cNvSpPr/>
      </dsp:nvSpPr>
      <dsp:spPr>
        <a:xfrm>
          <a:off x="3840355" y="2"/>
          <a:ext cx="3432452" cy="2157561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Возмещение затрат: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Собственники жилых помещений - рассрочка на погашение затрат 50% равными долями ежемесячно</a:t>
          </a:r>
          <a:br>
            <a: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 10-15 лет с учетом совокупного ежемесячного дохода;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Собственники нежилых помещений - рассрочка на погашение затрат в полном объеме на 3 года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3548" y="63195"/>
        <a:ext cx="3306066" cy="2031175"/>
      </dsp:txXfrm>
    </dsp:sp>
    <dsp:sp modelId="{069854AB-0C87-4262-B8D6-654B0C210F99}">
      <dsp:nvSpPr>
        <dsp:cNvPr id="0" name=""/>
        <dsp:cNvSpPr/>
      </dsp:nvSpPr>
      <dsp:spPr>
        <a:xfrm rot="21597912">
          <a:off x="3205588" y="905368"/>
          <a:ext cx="448568" cy="3496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3205588" y="975327"/>
        <a:ext cx="343678" cy="209780"/>
      </dsp:txXfrm>
    </dsp:sp>
    <dsp:sp modelId="{A94316B7-ECE7-4434-BC90-67A4EDE55166}">
      <dsp:nvSpPr>
        <dsp:cNvPr id="0" name=""/>
        <dsp:cNvSpPr/>
      </dsp:nvSpPr>
      <dsp:spPr>
        <a:xfrm>
          <a:off x="0" y="2678"/>
          <a:ext cx="2993999" cy="2157561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sng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Предъявление собственникам оплаты</a:t>
          </a:r>
          <a:r>
            <a: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по возмещению затрат за выполненные работы по последнему акту выполненных работ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193" y="65871"/>
        <a:ext cx="2867613" cy="203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1596C-1E5D-4A70-98D9-217D6B37D113}" type="datetimeFigureOut">
              <a:rPr lang="ru-RU" smtClean="0"/>
              <a:t>09.02.2020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791B-8E3A-4F74-8121-52EEC081D5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57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791B-8E3A-4F74-8121-52EEC081D55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270EF-89F4-4E06-A41A-437A00695B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374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59166-BB52-4742-B17D-DFD937698E7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34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5338E-6C71-4A34-89BE-8B9016A300E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5740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270EF-89F4-4E06-A41A-437A00695B7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BBBCE-66B0-411D-BE6C-F7E945D073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7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704B5-F83B-4AB3-9A5D-67509D91FB1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9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01CD4-F907-4CA8-8372-A4A1781A8D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8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839F-3A1B-4CA1-9360-C7385460D2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4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46C92-8CB0-49DB-8C66-32ECB8AAED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F6516-348E-469C-8083-FBBA2F424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87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8687D-6CCB-428A-AA61-7D02051B35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BBBCE-66B0-411D-BE6C-F7E945D0739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131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1DBB0-B6D3-4A48-A55C-500344E679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67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59166-BB52-4742-B17D-DFD937698E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41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5338E-6C71-4A34-89BE-8B9016A300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0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704B5-F83B-4AB3-9A5D-67509D91FB1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3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01CD4-F907-4CA8-8372-A4A1781A8DB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394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839F-3A1B-4CA1-9360-C7385460D2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591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46C92-8CB0-49DB-8C66-32ECB8AAEDC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869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F6516-348E-469C-8083-FBBA2F424D2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518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8687D-6CCB-428A-AA61-7D02051B352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13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1DBB0-B6D3-4A48-A55C-500344E679B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579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3380017-AAB5-4C42-A509-BA77130ED55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3380017-AAB5-4C42-A509-BA77130ED5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3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5.xm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4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3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4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2B15AC8-199A-46CF-91C9-1EC6F7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92696"/>
            <a:ext cx="8229600" cy="650336"/>
          </a:xfrm>
        </p:spPr>
        <p:txBody>
          <a:bodyPr>
            <a:noAutofit/>
          </a:bodyPr>
          <a:lstStyle/>
          <a:p>
            <a:r>
              <a:rPr lang="ru-RU" sz="3600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25000"/>
                  </a:schemeClr>
                </a:solidFill>
              </a:rPr>
              <a:t>Энергоэффективные</a:t>
            </a:r>
            <a:r>
              <a:rPr lang="ru-RU" sz="3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25000"/>
                  </a:schemeClr>
                </a:solidFill>
              </a:rPr>
              <a:t> мероприятия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2B15AC8-199A-46CF-91C9-1EC6F7F4E208}"/>
              </a:ext>
            </a:extLst>
          </p:cNvPr>
          <p:cNvSpPr txBox="1">
            <a:spLocks/>
          </p:cNvSpPr>
          <p:nvPr/>
        </p:nvSpPr>
        <p:spPr bwMode="auto">
          <a:xfrm>
            <a:off x="457200" y="2031194"/>
            <a:ext cx="8229600" cy="23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6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3600" i="1" dirty="0" err="1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sz="36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многоквартирных жилых домах</a:t>
            </a:r>
            <a:br>
              <a:rPr lang="ru-RU" sz="36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Минска</a:t>
            </a:r>
          </a:p>
        </p:txBody>
      </p:sp>
    </p:spTree>
    <p:extLst>
      <p:ext uri="{BB962C8B-B14F-4D97-AF65-F5344CB8AC3E}">
        <p14:creationId xmlns:p14="http://schemas.microsoft.com/office/powerpoint/2010/main" val="7432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" y="-17140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99319406"/>
              </p:ext>
            </p:extLst>
          </p:nvPr>
        </p:nvGraphicFramePr>
        <p:xfrm>
          <a:off x="989255" y="692696"/>
          <a:ext cx="727280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56CB2F-0B6C-4807-A2E1-B971612A8E29}"/>
              </a:ext>
            </a:extLst>
          </p:cNvPr>
          <p:cNvSpPr>
            <a:spLocks noGrp="1"/>
          </p:cNvSpPr>
          <p:nvPr/>
        </p:nvSpPr>
        <p:spPr>
          <a:xfrm>
            <a:off x="449195" y="150268"/>
            <a:ext cx="8352928" cy="3267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ru-RU" sz="18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Последовательность реализации  тепловой модернизации жилого дома</a:t>
            </a:r>
          </a:p>
        </p:txBody>
      </p:sp>
      <p:pic>
        <p:nvPicPr>
          <p:cNvPr id="3074" name="Picture 2" descr="C:\Users\kaprem5\Desktop\уведомление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2214835" cy="258323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prem5\Desktop\900211origina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79" y="3068960"/>
            <a:ext cx="3874855" cy="258323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580" y="2564904"/>
            <a:ext cx="8568952" cy="3077766"/>
          </a:xfrm>
          <a:prstGeom prst="rect">
            <a:avLst/>
          </a:prstGeom>
          <a:solidFill>
            <a:srgbClr val="EAB0B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Жилищный кодекс Республики Беларусь.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Статья 150. Доля в праве общей собственности на общее имущество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/>
                <a:cs typeface="Times New Roman"/>
              </a:rPr>
              <a:t>Пункт 2. Доля участника совместного домовладения в праве собственности на общее имущество совместного домовладения пропорциональна доле общей площади принадлежащих ему объектов недвижимого имущества в общей площади жилых и (или) нежилых помещений жилого дома, иного капитального строения (здания, сооружения), расположенного на смежных земельных участках либо  придомовой территории, всех участников совместного домовладения</a:t>
            </a:r>
            <a:r>
              <a:rPr lang="ru-RU" sz="1600" dirty="0">
                <a:latin typeface="Times New Roman"/>
                <a:cs typeface="Times New Roman"/>
              </a:rPr>
              <a:t>.</a:t>
            </a:r>
          </a:p>
          <a:p>
            <a:pPr algn="ctr"/>
            <a:endParaRPr lang="ru-RU" sz="16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56CB2F-0B6C-4807-A2E1-B971612A8E29}"/>
              </a:ext>
            </a:extLst>
          </p:cNvPr>
          <p:cNvSpPr>
            <a:spLocks noGrp="1"/>
          </p:cNvSpPr>
          <p:nvPr/>
        </p:nvSpPr>
        <p:spPr>
          <a:xfrm>
            <a:off x="449195" y="150268"/>
            <a:ext cx="8352928" cy="542428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ru-RU" sz="24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Определение размера затрат собственника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181" y="980728"/>
            <a:ext cx="8351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Размер затрат, приходящихся на собственника, определяется пропорционально доле общей площади принадлежащих ему жилых и (или) нежилых помещений в общей площади жилых и (или) нежилых помещений многоквартирного жилого дома. </a:t>
            </a:r>
          </a:p>
        </p:txBody>
      </p:sp>
    </p:spTree>
    <p:extLst>
      <p:ext uri="{BB962C8B-B14F-4D97-AF65-F5344CB8AC3E}">
        <p14:creationId xmlns:p14="http://schemas.microsoft.com/office/powerpoint/2010/main" val="100344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308" y="687868"/>
            <a:ext cx="8806183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Сроки, стоимость и порядок оплаты проведения энергоэффективных мероприятий</a:t>
            </a:r>
            <a:endParaRPr lang="ru-RU" sz="1600" dirty="0"/>
          </a:p>
          <a:p>
            <a:r>
              <a:rPr lang="ru-RU" sz="2000" dirty="0"/>
              <a:t>2</a:t>
            </a:r>
            <a:r>
              <a:rPr lang="ru-RU" sz="1600" dirty="0"/>
              <a:t>. Срок начала проведения энергоэффективных мероприятий _______________, </a:t>
            </a:r>
            <a:br>
              <a:rPr lang="ru-RU" sz="1600" dirty="0"/>
            </a:br>
            <a:r>
              <a:rPr lang="ru-RU" sz="1600" dirty="0"/>
              <a:t>            (дата) </a:t>
            </a:r>
            <a:br>
              <a:rPr lang="ru-RU" sz="1600" dirty="0"/>
            </a:br>
            <a:r>
              <a:rPr lang="ru-RU" sz="1600" dirty="0"/>
              <a:t>срок окончания проведения энергоэффективных мероприятий ______________.</a:t>
            </a:r>
          </a:p>
          <a:p>
            <a:r>
              <a:rPr lang="ru-RU" sz="1600" dirty="0"/>
              <a:t>(дата)</a:t>
            </a:r>
          </a:p>
          <a:p>
            <a:r>
              <a:rPr lang="ru-RU" sz="2000" dirty="0"/>
              <a:t>3</a:t>
            </a:r>
            <a:r>
              <a:rPr lang="ru-RU" sz="1600" dirty="0"/>
              <a:t>. </a:t>
            </a:r>
            <a:r>
              <a:rPr lang="ru-RU" sz="1600" b="1" dirty="0"/>
              <a:t>Предварительная сметная стоимость</a:t>
            </a:r>
            <a:r>
              <a:rPr lang="ru-RU" sz="1600" dirty="0"/>
              <a:t> проведения энергоэффективных мероприятий в многоквартирном жилом доме на дату заключения настоящего договора составляет _______________________________рублей.</a:t>
            </a:r>
          </a:p>
          <a:p>
            <a:r>
              <a:rPr lang="ru-RU" sz="1600" b="1" dirty="0"/>
              <a:t>Предварительная сумма платы </a:t>
            </a:r>
            <a:r>
              <a:rPr lang="ru-RU" sz="1600" dirty="0"/>
              <a:t>за реализацию энергоэффективных мероприятий в многоквартирном жилом доме (далее – плата), составляет __________________________________рублей.</a:t>
            </a:r>
          </a:p>
          <a:p>
            <a:r>
              <a:rPr lang="ru-RU" sz="2000" dirty="0"/>
              <a:t>4</a:t>
            </a:r>
            <a:r>
              <a:rPr lang="ru-RU" sz="1600" dirty="0"/>
              <a:t>.</a:t>
            </a:r>
            <a:r>
              <a:rPr lang="ru-RU" sz="1600" dirty="0">
                <a:solidFill>
                  <a:srgbClr val="FF0000"/>
                </a:solidFill>
              </a:rPr>
              <a:t> </a:t>
            </a:r>
            <a:r>
              <a:rPr lang="ru-RU" sz="1600" b="1" u="sng" dirty="0">
                <a:solidFill>
                  <a:srgbClr val="FF0000"/>
                </a:solidFill>
              </a:rPr>
              <a:t>Окончательный размер платы и срок реализации энергоэффективных мероприятий в многоквартирном жилом доме устанавливается на основании проектной документации, разрабатываемой в рамках исполнения настоящего договора, и оформляется дополнительным соглашением к настоящему договору.</a:t>
            </a:r>
          </a:p>
          <a:p>
            <a:r>
              <a:rPr lang="ru-RU" sz="2000" dirty="0"/>
              <a:t>5</a:t>
            </a:r>
            <a:r>
              <a:rPr lang="ru-RU" sz="1600" dirty="0"/>
              <a:t>.</a:t>
            </a:r>
            <a:r>
              <a:rPr lang="ru-RU" sz="1600" dirty="0">
                <a:solidFill>
                  <a:srgbClr val="7030A0"/>
                </a:solidFill>
              </a:rPr>
              <a:t> </a:t>
            </a:r>
            <a:r>
              <a:rPr lang="ru-RU" sz="1600" u="sng" dirty="0">
                <a:solidFill>
                  <a:srgbClr val="7030A0"/>
                </a:solidFill>
              </a:rPr>
              <a:t>Плата вносится ежемесячно, не позднее 25-го числа месяца в течение _________лет равными долями</a:t>
            </a:r>
            <a:r>
              <a:rPr lang="ru-RU" sz="1600" dirty="0">
                <a:solidFill>
                  <a:srgbClr val="7030A0"/>
                </a:solidFill>
              </a:rPr>
              <a:t>, начиная с месяца, следующего за месяцем подписания последнего акта сдачи приемки выполненных строительных и иных специальных монтажных работ при реализации энергоэффективных мероприятий</a:t>
            </a:r>
            <a:r>
              <a:rPr lang="ru-RU" sz="1600" dirty="0"/>
              <a:t>. </a:t>
            </a: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08" y="41537"/>
            <a:ext cx="885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Типовой договор по реализации энергоэффективных мероприятий </a:t>
            </a:r>
            <a:b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</a:br>
            <a: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в многоквартирном жилом доме</a:t>
            </a:r>
          </a:p>
        </p:txBody>
      </p:sp>
    </p:spTree>
    <p:extLst>
      <p:ext uri="{BB962C8B-B14F-4D97-AF65-F5344CB8AC3E}">
        <p14:creationId xmlns:p14="http://schemas.microsoft.com/office/powerpoint/2010/main" val="100783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335" y="1196752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Формула расчета стоимости работ для одной квартиры: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где,</a:t>
            </a:r>
          </a:p>
          <a:p>
            <a:pPr marL="536575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сумма оплаты в месяц для собственника,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6575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общая площадь квартиры / нежилого помещения, м</a:t>
            </a:r>
            <a:r>
              <a:rPr lang="ru-RU" sz="2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6575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стоимость 1 м</a:t>
            </a:r>
            <a:r>
              <a:rPr lang="ru-RU" sz="2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утепления, руб.;</a:t>
            </a:r>
          </a:p>
          <a:p>
            <a:pPr marL="536575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- 50% стоимости работ;</a:t>
            </a:r>
          </a:p>
          <a:p>
            <a:pPr marL="536575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10 лет (120 месяц);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08" y="122148"/>
            <a:ext cx="8856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Предварительный расчет  стоимости энергоэффективных мероприятий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163814"/>
            <a:ext cx="7287603" cy="646331"/>
          </a:xfrm>
          <a:prstGeom prst="rect">
            <a:avLst/>
          </a:prstGeom>
          <a:solidFill>
            <a:srgbClr val="92D050"/>
          </a:solidFill>
          <a:ln>
            <a:solidFill>
              <a:srgbClr val="D0F4DE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 У ÷ 2 ÷ 120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7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307" y="385082"/>
            <a:ext cx="8856983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Пример для 2-х комнатной квартиры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1550" u="sng" dirty="0">
                <a:latin typeface="Times New Roman" pitchFamily="18" charset="0"/>
                <a:cs typeface="Times New Roman" pitchFamily="18" charset="0"/>
              </a:rPr>
              <a:t>Предварительная стоимость работ по утеплению пенополистирольными плитами (ППТ):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 комнатная квартира = 48,0 м²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48×70руб. (стоимость 1м² утепления) = 3360 руб.- общая стоимость работ;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3360р./2= 1680р. - 50% стоимости работ;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1680р./120 месяцев (10 лет) =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14 руб. в месяц -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оплата собственником по возмещению затрат.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ru-RU" sz="1550" u="sng" dirty="0">
                <a:latin typeface="Times New Roman" pitchFamily="18" charset="0"/>
                <a:cs typeface="Times New Roman" pitchFamily="18" charset="0"/>
              </a:rPr>
              <a:t>Предварительная стоимость работ по замене системы отопления (модернизация) с установкой регулирующего оборудования: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 комнатная квартира = 48,0 м²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48×24,32руб. (стоимость 1м² ) = 1167,36 руб.- общая стоимость работ;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1167,36р./2= 583,68р. - 50% стоимости работ;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583,68р./120 месяцев (10 лет) =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4,864 руб. в месяц -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оплата собственником по возмещению затрат.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 startAt="3"/>
            </a:pPr>
            <a:r>
              <a:rPr lang="ru-RU" sz="1550" u="sng" dirty="0">
                <a:latin typeface="Times New Roman" pitchFamily="18" charset="0"/>
                <a:cs typeface="Times New Roman" pitchFamily="18" charset="0"/>
              </a:rPr>
              <a:t>Предварительная оплата собственником в месяц (на 10 лет) по возмещению затрат за утепление и замену системы отопления (модернизация) с установкой регулирующего оборудования :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2 комнатная квартира = 48,0 м²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14 руб. + 4,864 руб.=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18,864 руб. в месяц -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оплата собственником по возмещению затрат.</a:t>
            </a: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08" y="41537"/>
            <a:ext cx="885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Предварительный расчет  стоимости энергоэффективных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39508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308" y="764704"/>
            <a:ext cx="885698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Площадь фасада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4100 м²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Общая площадь квартир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8120 м²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Сметная стоимость работ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287000 рублей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Стоимость проектных работ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23000 рублей.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Общая стоимость работ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300000 рублей.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м² утепления фасада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287000÷4100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рублей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Стоимость м² утепления общей площади квартир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300000÷8120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36,9458 рублей</a:t>
            </a:r>
          </a:p>
          <a:p>
            <a:endParaRPr lang="ru-RU" sz="155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u="sng" dirty="0">
                <a:latin typeface="Times New Roman" pitchFamily="18" charset="0"/>
                <a:cs typeface="Times New Roman" pitchFamily="18" charset="0"/>
              </a:rPr>
              <a:t>Предварительная стоимость работ по утеплению пенополистирольными плитами (ППТ):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			2 комнатная квартира = 48,0 м²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48×36,9458руб.= 1773,3984 руб.- общая стоимость работ;</a:t>
            </a: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1773,3984 р./2= 886,6992р. - 50% стоимости работ;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886,6992р./120 месяцев (10 лет) =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7,3891 руб. в месяц -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оплата собственником по возмещению затрат.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08" y="41537"/>
            <a:ext cx="885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Предполагаемый расчет стоимости энергоэффективных мероприятий </a:t>
            </a:r>
            <a:b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</a:br>
            <a: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с учетом стоимости разработки ПСД и проведения торгов на СМР</a:t>
            </a:r>
          </a:p>
        </p:txBody>
      </p:sp>
    </p:spTree>
    <p:extLst>
      <p:ext uri="{BB962C8B-B14F-4D97-AF65-F5344CB8AC3E}">
        <p14:creationId xmlns:p14="http://schemas.microsoft.com/office/powerpoint/2010/main" val="25601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308" y="764704"/>
            <a:ext cx="885698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Площадь фасада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4100 м²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Общая площадь квартир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8120 м²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Сметная стоимость работ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389500 рублей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Стоимость проектных работ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23000 рублей.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Общая стоимость работ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412500 рублей.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м² утепления фасада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389500÷4100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Стоимость м² утепления общей площади квартир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5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412500÷8120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5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50,80 рублей</a:t>
            </a:r>
          </a:p>
          <a:p>
            <a:endParaRPr lang="ru-RU" sz="155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u="sng" dirty="0">
                <a:latin typeface="Times New Roman" pitchFamily="18" charset="0"/>
                <a:cs typeface="Times New Roman" pitchFamily="18" charset="0"/>
              </a:rPr>
              <a:t>Предварительная стоимость работ по утеплению </a:t>
            </a:r>
            <a:r>
              <a:rPr lang="ru-RU" sz="1550" u="sng" dirty="0" err="1">
                <a:latin typeface="Times New Roman" pitchFamily="18" charset="0"/>
                <a:cs typeface="Times New Roman" pitchFamily="18" charset="0"/>
              </a:rPr>
              <a:t>минераловатными</a:t>
            </a:r>
            <a:r>
              <a:rPr lang="ru-RU" sz="1550" u="sng" dirty="0">
                <a:latin typeface="Times New Roman" pitchFamily="18" charset="0"/>
                <a:cs typeface="Times New Roman" pitchFamily="18" charset="0"/>
              </a:rPr>
              <a:t> плитами: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			2 комнатная квартира = 48,0 м²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48×50,8руб.=  2438,4 руб.- общая стоимость работ;</a:t>
            </a: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2438,4 р./2= 1219,2р. - 50% стоимости работ;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1219,2р./120 месяцев (10 лет) = </a:t>
            </a:r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10,16 руб. в месяц - </a:t>
            </a: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оплата собственником по возмещению затрат.</a:t>
            </a: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5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08" y="41537"/>
            <a:ext cx="885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Предполагаемый расчет стоимости энергоэффективных мероприятий </a:t>
            </a:r>
            <a:b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</a:br>
            <a:r>
              <a:rPr lang="ru-RU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с учетом стоимости разработки ПСД и проведения торгов на СМР</a:t>
            </a:r>
          </a:p>
        </p:txBody>
      </p:sp>
    </p:spTree>
    <p:extLst>
      <p:ext uri="{BB962C8B-B14F-4D97-AF65-F5344CB8AC3E}">
        <p14:creationId xmlns:p14="http://schemas.microsoft.com/office/powerpoint/2010/main" val="60963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36" y="635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Фото зеленый город\IMG-b5a8d7005fe3e5ffb5428594e12b245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322"/>
            <a:ext cx="3910024" cy="3936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2B15AC8-199A-46CF-91C9-1EC6F7F4E208}"/>
              </a:ext>
            </a:extLst>
          </p:cNvPr>
          <p:cNvSpPr txBox="1">
            <a:spLocks/>
          </p:cNvSpPr>
          <p:nvPr/>
        </p:nvSpPr>
        <p:spPr bwMode="auto">
          <a:xfrm>
            <a:off x="323528" y="3290838"/>
            <a:ext cx="84790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8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027" name="Picture 3" descr="D:\Фото зеленый город\IMG-a0d1c8532c2fd7c969189fd056056ac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6322"/>
            <a:ext cx="3816424" cy="3936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3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kaprem5\Desktop\uka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4987"/>
            <a:ext cx="3672408" cy="239975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76829993"/>
              </p:ext>
            </p:extLst>
          </p:nvPr>
        </p:nvGraphicFramePr>
        <p:xfrm>
          <a:off x="467544" y="2852936"/>
          <a:ext cx="820891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25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2B15AC8-199A-46CF-91C9-1EC6F7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59" y="47344"/>
            <a:ext cx="8229600" cy="650336"/>
          </a:xfrm>
        </p:spPr>
        <p:txBody>
          <a:bodyPr>
            <a:noAutofit/>
          </a:bodyPr>
          <a:lstStyle/>
          <a:p>
            <a:r>
              <a:rPr lang="ru-RU" sz="3600" dirty="0"/>
              <a:t>Энергоэффективные мероприятия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1FC93FFC-482F-4923-ABD6-2DD478B33827}"/>
              </a:ext>
            </a:extLst>
          </p:cNvPr>
          <p:cNvSpPr txBox="1">
            <a:spLocks/>
          </p:cNvSpPr>
          <p:nvPr/>
        </p:nvSpPr>
        <p:spPr>
          <a:xfrm>
            <a:off x="345418" y="692697"/>
            <a:ext cx="8243556" cy="6480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Утепление конструктивных элементов здания (стены, крыша, чердачное перекрытие, перекрытие над подвалом и другие).</a:t>
            </a:r>
          </a:p>
          <a:p>
            <a:pPr marL="0" indent="0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" name="Picture 8" descr="https://avatars.mds.yandex.net/get-zen_doc/29485/pub_5abb983cc3321b184796c7d1_5abb9872fd96b1dc51cce2ae/scale_1200">
            <a:extLst>
              <a:ext uri="{FF2B5EF4-FFF2-40B4-BE49-F238E27FC236}">
                <a16:creationId xmlns:a16="http://schemas.microsoft.com/office/drawing/2014/main" id="{E4093D6E-CE1E-4984-ADEC-C54018AA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" y="1692423"/>
            <a:ext cx="2616812" cy="20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CE98D769-B9A3-4752-B1A6-DB482CECA28A}"/>
              </a:ext>
            </a:extLst>
          </p:cNvPr>
          <p:cNvSpPr txBox="1">
            <a:spLocks/>
          </p:cNvSpPr>
          <p:nvPr/>
        </p:nvSpPr>
        <p:spPr>
          <a:xfrm>
            <a:off x="2412282" y="1340768"/>
            <a:ext cx="864096" cy="3468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r>
              <a:rPr lang="ru-RU" sz="1600" i="1" dirty="0"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Фасад</a:t>
            </a:r>
          </a:p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9" name="Picture 10" descr="http://strport.ru/sites/default/files/articles/uteplenie_ploskoy_krovli_epps.jpg">
            <a:extLst>
              <a:ext uri="{FF2B5EF4-FFF2-40B4-BE49-F238E27FC236}">
                <a16:creationId xmlns:a16="http://schemas.microsoft.com/office/drawing/2014/main" id="{90E1CDE2-8D5E-45DD-A2F3-6489C8DB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97" y="1687660"/>
            <a:ext cx="3707552" cy="208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82FAC25F-6E1C-4D81-9B5E-6495060D5B38}"/>
              </a:ext>
            </a:extLst>
          </p:cNvPr>
          <p:cNvSpPr txBox="1">
            <a:spLocks/>
          </p:cNvSpPr>
          <p:nvPr/>
        </p:nvSpPr>
        <p:spPr>
          <a:xfrm>
            <a:off x="467544" y="4005064"/>
            <a:ext cx="2642527" cy="165618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r>
              <a:rPr lang="ru-RU" sz="2000" dirty="0">
                <a:solidFill>
                  <a:prstClr val="black"/>
                </a:solidFill>
              </a:rPr>
              <a:t>Материалы для утепления: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0BD0D9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</a:rPr>
              <a:t>Минеральная плита;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0BD0D9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</a:rPr>
              <a:t>Пенополистирольная плита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r>
              <a:rPr lang="ru-RU" sz="2000" dirty="0">
                <a:solidFill>
                  <a:prstClr val="black"/>
                </a:solidFill>
              </a:rPr>
              <a:t>Утеплитель соответствует требованиям санитарным и противопожарным нормам Республики Беларусь</a:t>
            </a:r>
          </a:p>
          <a:p>
            <a:pPr marL="0" indent="0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1" name="Picture 14" descr="https://fsm24.ru/images/article/penoplast-bazaltovoe-volokno.jpg">
            <a:extLst>
              <a:ext uri="{FF2B5EF4-FFF2-40B4-BE49-F238E27FC236}">
                <a16:creationId xmlns:a16="http://schemas.microsoft.com/office/drawing/2014/main" id="{43D02DE5-878D-4AE5-AD7E-C620E322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47" y="4055204"/>
            <a:ext cx="2951806" cy="183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konstanta-sk.ru/wp-content/uploads/2018/02/2-min.jpg">
            <a:extLst>
              <a:ext uri="{FF2B5EF4-FFF2-40B4-BE49-F238E27FC236}">
                <a16:creationId xmlns:a16="http://schemas.microsoft.com/office/drawing/2014/main" id="{6FA0F9F1-F3C2-46A7-8233-69FDA1B3D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2"/>
          <a:stretch/>
        </p:blipFill>
        <p:spPr bwMode="auto">
          <a:xfrm>
            <a:off x="6386922" y="4005065"/>
            <a:ext cx="2496816" cy="188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7D4B0236-67BF-4920-BC9B-E84F40C0DB30}"/>
              </a:ext>
            </a:extLst>
          </p:cNvPr>
          <p:cNvSpPr txBox="1">
            <a:spLocks/>
          </p:cNvSpPr>
          <p:nvPr/>
        </p:nvSpPr>
        <p:spPr>
          <a:xfrm>
            <a:off x="345418" y="692696"/>
            <a:ext cx="8538320" cy="80820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1400" b="1" i="1" u="sng" dirty="0">
              <a:solidFill>
                <a:prstClr val="black"/>
              </a:solidFill>
            </a:endParaRPr>
          </a:p>
        </p:txBody>
      </p:sp>
      <p:pic>
        <p:nvPicPr>
          <p:cNvPr id="14" name="Picture 18" descr="https://storage.75.ru/source/96/c9/96c93883-284f-4fd9-8308-9608a649aa7a.jpg">
            <a:extLst>
              <a:ext uri="{FF2B5EF4-FFF2-40B4-BE49-F238E27FC236}">
                <a16:creationId xmlns:a16="http://schemas.microsoft.com/office/drawing/2014/main" id="{B8A1B3D5-D8BE-49FB-94D4-625451D9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76" y="1692422"/>
            <a:ext cx="2323631" cy="20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565DF0A1-25E2-4B9D-B4DB-30ACDA2B2363}"/>
              </a:ext>
            </a:extLst>
          </p:cNvPr>
          <p:cNvSpPr txBox="1">
            <a:spLocks/>
          </p:cNvSpPr>
          <p:nvPr/>
        </p:nvSpPr>
        <p:spPr>
          <a:xfrm>
            <a:off x="6934504" y="1340767"/>
            <a:ext cx="864096" cy="3468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r>
              <a:rPr lang="ru-RU" sz="1600" i="1" dirty="0">
                <a:solidFill>
                  <a:srgbClr val="DBF5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Кровля</a:t>
            </a:r>
          </a:p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rgbClr val="0BD0D9"/>
              </a:buClr>
              <a:buFont typeface="Wingdings 2"/>
              <a:buNone/>
            </a:pP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9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4F30417F-4463-4177-A8D9-AC84C838651B}"/>
              </a:ext>
            </a:extLst>
          </p:cNvPr>
          <p:cNvSpPr txBox="1">
            <a:spLocks/>
          </p:cNvSpPr>
          <p:nvPr/>
        </p:nvSpPr>
        <p:spPr>
          <a:xfrm>
            <a:off x="580994" y="238531"/>
            <a:ext cx="8229600" cy="106182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500" dirty="0"/>
              <a:t>Реконструкция и техническая модернизация системы отопления (замена панельной системы отопления на радиаторную).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500" dirty="0"/>
              <a:t>Устройство приборов индивидуального учета и регулирования тепловой энергии.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2B3567-3429-4296-B4D2-C6335A193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68" t="23130" r="38306" b="48436"/>
          <a:stretch/>
        </p:blipFill>
        <p:spPr>
          <a:xfrm>
            <a:off x="580994" y="1581439"/>
            <a:ext cx="2488135" cy="1534882"/>
          </a:xfrm>
          <a:prstGeom prst="rect">
            <a:avLst/>
          </a:prstGeom>
        </p:spPr>
      </p:pic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327515F8-AF00-4826-9D9E-8F8F6012299F}"/>
              </a:ext>
            </a:extLst>
          </p:cNvPr>
          <p:cNvSpPr txBox="1">
            <a:spLocks/>
          </p:cNvSpPr>
          <p:nvPr/>
        </p:nvSpPr>
        <p:spPr>
          <a:xfrm>
            <a:off x="6505506" y="1082104"/>
            <a:ext cx="2659308" cy="436511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Система отопления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 внутри квартиры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302D0131-9FF5-4C04-BB55-B2E9057667A0}"/>
              </a:ext>
            </a:extLst>
          </p:cNvPr>
          <p:cNvSpPr txBox="1">
            <a:spLocks/>
          </p:cNvSpPr>
          <p:nvPr/>
        </p:nvSpPr>
        <p:spPr>
          <a:xfrm>
            <a:off x="486024" y="1082104"/>
            <a:ext cx="2585369" cy="4365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Система отопления внутри панели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17" name="Содержимое 2">
            <a:extLst>
              <a:ext uri="{FF2B5EF4-FFF2-40B4-BE49-F238E27FC236}">
                <a16:creationId xmlns:a16="http://schemas.microsoft.com/office/drawing/2014/main" id="{86FE5047-C2E5-47A0-BB50-D228298230EC}"/>
              </a:ext>
            </a:extLst>
          </p:cNvPr>
          <p:cNvSpPr txBox="1">
            <a:spLocks/>
          </p:cNvSpPr>
          <p:nvPr/>
        </p:nvSpPr>
        <p:spPr>
          <a:xfrm>
            <a:off x="3394916" y="1082104"/>
            <a:ext cx="2777276" cy="474356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Техническая модернизация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1030" name="Picture 6" descr="C:\Users\kaprem5\Desktop\heater-14148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18" y="3974581"/>
            <a:ext cx="2302815" cy="14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prem5\Desktop\polomka-batare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87" y="1581439"/>
            <a:ext cx="2006346" cy="15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129557" y="2204864"/>
            <a:ext cx="5307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88767" y="3479242"/>
            <a:ext cx="5492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C:\Users\kaprem5\Desktop\lugansk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54" y="1581439"/>
            <a:ext cx="2250718" cy="15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трелка вправо 51"/>
          <p:cNvSpPr/>
          <p:nvPr/>
        </p:nvSpPr>
        <p:spPr>
          <a:xfrm>
            <a:off x="6186817" y="2214786"/>
            <a:ext cx="5307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5796136" y="4684167"/>
            <a:ext cx="5307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3889" y="3429001"/>
            <a:ext cx="2147664" cy="238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!Важно: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установить индивидуальные приборы учета тепла удобнее и дешевле в рамках капитального ремонта жилого дома. Но это решение необходимо принимать на стадии проектирования работ по капремонту. </a:t>
            </a:r>
            <a:endParaRPr lang="ru-RU" sz="1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7672" y="3743641"/>
            <a:ext cx="2671885" cy="2025068"/>
          </a:xfrm>
          <a:prstGeom prst="roundRect">
            <a:avLst/>
          </a:prstGeom>
          <a:solidFill>
            <a:srgbClr val="EAB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Wingdings"/>
              <a:buChar char=""/>
              <a:tabLst>
                <a:tab pos="589280" algn="l"/>
              </a:tabLst>
            </a:pPr>
            <a:r>
              <a:rPr lang="ru-RU" sz="1300" dirty="0">
                <a:solidFill>
                  <a:schemeClr val="tx1"/>
                </a:solidFill>
                <a:latin typeface="Times New Roman"/>
                <a:ea typeface="Times New Roman"/>
              </a:rPr>
              <a:t>Нет возможности уменьшить или увеличить подачу тепла;</a:t>
            </a:r>
          </a:p>
          <a:p>
            <a:pPr lvl="0">
              <a:lnSpc>
                <a:spcPts val="1200"/>
              </a:lnSpc>
              <a:spcAft>
                <a:spcPts val="0"/>
              </a:spcAft>
              <a:tabLst>
                <a:tab pos="589280" algn="l"/>
              </a:tabLst>
            </a:pPr>
            <a:endParaRPr lang="ru-RU" sz="13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"/>
              <a:tabLst>
                <a:tab pos="589280" algn="l"/>
              </a:tabLst>
            </a:pPr>
            <a:r>
              <a:rPr lang="ru-RU" sz="1300" dirty="0">
                <a:solidFill>
                  <a:schemeClr val="tx1"/>
                </a:solidFill>
                <a:latin typeface="Times New Roman"/>
                <a:ea typeface="Times New Roman"/>
              </a:rPr>
              <a:t>Нет возможности сэкономить на отоплении</a:t>
            </a:r>
          </a:p>
          <a:p>
            <a:pPr lvl="0">
              <a:lnSpc>
                <a:spcPts val="1200"/>
              </a:lnSpc>
              <a:spcAft>
                <a:spcPts val="0"/>
              </a:spcAft>
              <a:tabLst>
                <a:tab pos="589280" algn="l"/>
              </a:tabLst>
            </a:pPr>
            <a:r>
              <a:rPr lang="ru-RU" sz="13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"/>
              <a:tabLst>
                <a:tab pos="589280" algn="l"/>
              </a:tabLst>
            </a:pPr>
            <a:r>
              <a:rPr lang="ru-RU" sz="1300" dirty="0">
                <a:solidFill>
                  <a:schemeClr val="tx1"/>
                </a:solidFill>
                <a:latin typeface="Times New Roman"/>
                <a:ea typeface="Times New Roman"/>
              </a:rPr>
              <a:t>Плата за отопление начисляется одинаково от занимаемой площади</a:t>
            </a:r>
            <a:endParaRPr lang="ru-RU" sz="1300" dirty="0"/>
          </a:p>
        </p:txBody>
      </p:sp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6513" y="3359869"/>
            <a:ext cx="454202" cy="1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80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" y="29002"/>
            <a:ext cx="9248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2728"/>
            <a:ext cx="1725613" cy="14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21" y="722728"/>
            <a:ext cx="1712913" cy="142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613625"/>
            <a:ext cx="2056959" cy="13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94" y="4692155"/>
            <a:ext cx="1750527" cy="123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одержимое 2">
            <a:extLst>
              <a:ext uri="{FF2B5EF4-FFF2-40B4-BE49-F238E27FC236}">
                <a16:creationId xmlns:a16="http://schemas.microsoft.com/office/drawing/2014/main" id="{5379E57D-DE0D-4BAC-9795-6B1130849B0A}"/>
              </a:ext>
            </a:extLst>
          </p:cNvPr>
          <p:cNvSpPr txBox="1">
            <a:spLocks/>
          </p:cNvSpPr>
          <p:nvPr/>
        </p:nvSpPr>
        <p:spPr>
          <a:xfrm>
            <a:off x="694330" y="188640"/>
            <a:ext cx="7488832" cy="432048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0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Учет фактического теплопотребления в квартире</a:t>
            </a:r>
            <a:endParaRPr lang="ru-RU" sz="2000" b="1" dirty="0"/>
          </a:p>
        </p:txBody>
      </p:sp>
      <p:sp>
        <p:nvSpPr>
          <p:cNvPr id="20" name="Содержимое 2">
            <a:extLst>
              <a:ext uri="{FF2B5EF4-FFF2-40B4-BE49-F238E27FC236}">
                <a16:creationId xmlns:a16="http://schemas.microsoft.com/office/drawing/2014/main" id="{5A31E509-0D1E-4220-9BE9-D8B2E4047846}"/>
              </a:ext>
            </a:extLst>
          </p:cNvPr>
          <p:cNvSpPr txBox="1">
            <a:spLocks/>
          </p:cNvSpPr>
          <p:nvPr/>
        </p:nvSpPr>
        <p:spPr>
          <a:xfrm>
            <a:off x="4004812" y="2742975"/>
            <a:ext cx="1795400" cy="107536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1300" b="1" i="1" dirty="0"/>
              <a:t>Возможность самостоятельно регулировать температуру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1" name="Содержимое 2">
            <a:extLst>
              <a:ext uri="{FF2B5EF4-FFF2-40B4-BE49-F238E27FC236}">
                <a16:creationId xmlns:a16="http://schemas.microsoft.com/office/drawing/2014/main" id="{04FBB291-5F3A-42DA-A0B5-7835CCC69E63}"/>
              </a:ext>
            </a:extLst>
          </p:cNvPr>
          <p:cNvSpPr txBox="1">
            <a:spLocks/>
          </p:cNvSpPr>
          <p:nvPr/>
        </p:nvSpPr>
        <p:spPr>
          <a:xfrm>
            <a:off x="6726243" y="2253719"/>
            <a:ext cx="1636901" cy="35103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b="1" i="1" dirty="0">
                <a:solidFill>
                  <a:schemeClr val="bg2">
                    <a:lumMod val="25000"/>
                  </a:schemeClr>
                </a:solidFill>
              </a:rPr>
              <a:t>Регулятор тепла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id="{9F256E5C-2733-4E8B-9D74-B8638F2A0B9C}"/>
              </a:ext>
            </a:extLst>
          </p:cNvPr>
          <p:cNvSpPr txBox="1">
            <a:spLocks/>
          </p:cNvSpPr>
          <p:nvPr/>
        </p:nvSpPr>
        <p:spPr>
          <a:xfrm>
            <a:off x="4198794" y="4144514"/>
            <a:ext cx="3202836" cy="407553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rmAutofit fontScale="925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Экономия семейного бюджета</a:t>
            </a:r>
          </a:p>
          <a:p>
            <a:pPr marL="0" indent="0" algn="ctr">
              <a:buNone/>
            </a:pPr>
            <a:endParaRPr lang="ru-RU" sz="1300" dirty="0"/>
          </a:p>
          <a:p>
            <a:pPr marL="0" indent="0" algn="ctr">
              <a:buNone/>
            </a:pP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7" y="2704354"/>
            <a:ext cx="3456732" cy="288032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Wingdings"/>
              <a:buChar char=""/>
              <a:tabLst>
                <a:tab pos="571500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 энергии ниже на 12-20%;</a:t>
            </a:r>
          </a:p>
          <a:p>
            <a:pPr lvl="0">
              <a:spcAft>
                <a:spcPts val="0"/>
              </a:spcAft>
              <a:tabLst>
                <a:tab pos="571500" algn="l"/>
              </a:tabLs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"/>
              <a:tabLst>
                <a:tab pos="571500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Месячная плата за тепло зависит не от площади жилья, а его реального потребления в квартирах;</a:t>
            </a:r>
          </a:p>
          <a:p>
            <a:pPr lvl="0">
              <a:spcAft>
                <a:spcPts val="0"/>
              </a:spcAft>
              <a:tabLst>
                <a:tab pos="571500" algn="l"/>
              </a:tabLs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"/>
              <a:tabLst>
                <a:tab pos="571500" algn="l"/>
              </a:tabLs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Times New Roman"/>
              </a:rPr>
              <a:t>10% скидка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 на тепловую энергию в течение 3 лет, если ИПУ установлены потребителями за счет собственных средств.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11615"/>
            <a:ext cx="2056959" cy="141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79" y="711615"/>
            <a:ext cx="1271813" cy="14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 descr="C:\Users\kaprem5\Desktop\pGyjQXRM1x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28" y="4692155"/>
            <a:ext cx="1847486" cy="12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5949321" y="3176637"/>
            <a:ext cx="455665" cy="208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7559834" y="4268328"/>
            <a:ext cx="455665" cy="208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1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051270"/>
              </p:ext>
            </p:extLst>
          </p:nvPr>
        </p:nvGraphicFramePr>
        <p:xfrm>
          <a:off x="1115616" y="188640"/>
          <a:ext cx="838842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33078430"/>
              </p:ext>
            </p:extLst>
          </p:nvPr>
        </p:nvGraphicFramePr>
        <p:xfrm>
          <a:off x="179512" y="476672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4131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26747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15AC8-199A-46CF-91C9-1EC6F7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747"/>
            <a:ext cx="8460432" cy="548680"/>
          </a:xfrm>
        </p:spPr>
        <p:txBody>
          <a:bodyPr>
            <a:noAutofit/>
          </a:bodyPr>
          <a:lstStyle/>
          <a:p>
            <a:r>
              <a:rPr lang="ru-RU" sz="20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Выгода проведения тепловой модернизации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1935849"/>
            <a:ext cx="399593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44016886"/>
              </p:ext>
            </p:extLst>
          </p:nvPr>
        </p:nvGraphicFramePr>
        <p:xfrm>
          <a:off x="318818" y="386723"/>
          <a:ext cx="86764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2B15AC8-199A-46CF-91C9-1EC6F7F4E208}"/>
              </a:ext>
            </a:extLst>
          </p:cNvPr>
          <p:cNvSpPr txBox="1">
            <a:spLocks/>
          </p:cNvSpPr>
          <p:nvPr/>
        </p:nvSpPr>
        <p:spPr bwMode="auto">
          <a:xfrm>
            <a:off x="341784" y="4797152"/>
            <a:ext cx="846043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b="1" i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Данные показатели не только улучшают здание и жилищные условия в нем, но и несут экономическую выгоду для благосостояния жителей</a:t>
            </a:r>
          </a:p>
        </p:txBody>
      </p:sp>
    </p:spTree>
    <p:extLst>
      <p:ext uri="{BB962C8B-B14F-4D97-AF65-F5344CB8AC3E}">
        <p14:creationId xmlns:p14="http://schemas.microsoft.com/office/powerpoint/2010/main" val="93194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" y="-24656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1460768"/>
              </p:ext>
            </p:extLst>
          </p:nvPr>
        </p:nvGraphicFramePr>
        <p:xfrm>
          <a:off x="734962" y="692696"/>
          <a:ext cx="764167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56CB2F-0B6C-4807-A2E1-B971612A8E29}"/>
              </a:ext>
            </a:extLst>
          </p:cNvPr>
          <p:cNvSpPr>
            <a:spLocks noGrp="1"/>
          </p:cNvSpPr>
          <p:nvPr/>
        </p:nvSpPr>
        <p:spPr>
          <a:xfrm>
            <a:off x="449195" y="150268"/>
            <a:ext cx="8352928" cy="3267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ru-RU" sz="18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Последовательность реализации  тепловой модернизации жилого дома</a:t>
            </a:r>
          </a:p>
        </p:txBody>
      </p:sp>
      <p:pic>
        <p:nvPicPr>
          <p:cNvPr id="1027" name="Picture 3" descr="C:\Users\kaprem5\Desktop\IMG_9171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33" y="3519141"/>
            <a:ext cx="2628289" cy="175219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7359605" y="2944912"/>
            <a:ext cx="126360" cy="4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kaprem5\Desktop\images_cms-image-00000108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68" y="3530025"/>
            <a:ext cx="2619783" cy="175219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4555800" y="2944912"/>
            <a:ext cx="126360" cy="4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kaprem5\Desktop\DZ7xVw7WkAAvHi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5" y="3548113"/>
            <a:ext cx="2628289" cy="175219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1700159" y="2944912"/>
            <a:ext cx="126360" cy="4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2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sovjkhobrvs1\Desktop\ПРЕЗЕНТАЦИЯ ДЛЯ ГО\фон2-0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sovjkhobrvs1\Desktop\полоска-0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" y="-17140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08061053"/>
              </p:ext>
            </p:extLst>
          </p:nvPr>
        </p:nvGraphicFramePr>
        <p:xfrm>
          <a:off x="773231" y="692696"/>
          <a:ext cx="7704856" cy="22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56CB2F-0B6C-4807-A2E1-B971612A8E29}"/>
              </a:ext>
            </a:extLst>
          </p:cNvPr>
          <p:cNvSpPr>
            <a:spLocks noGrp="1"/>
          </p:cNvSpPr>
          <p:nvPr/>
        </p:nvSpPr>
        <p:spPr>
          <a:xfrm>
            <a:off x="449195" y="150268"/>
            <a:ext cx="8352928" cy="3267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ru-RU" sz="1800" i="1" dirty="0">
                <a:ln>
                  <a:solidFill>
                    <a:srgbClr val="DAEDEF">
                      <a:lumMod val="50000"/>
                    </a:srgbClr>
                  </a:solidFill>
                </a:ln>
                <a:solidFill>
                  <a:srgbClr val="DAEDEF">
                    <a:lumMod val="25000"/>
                  </a:srgbClr>
                </a:solidFill>
              </a:rPr>
              <a:t>Последовательность реализации  тепловой модернизации жилого дома</a:t>
            </a:r>
          </a:p>
        </p:txBody>
      </p:sp>
      <p:pic>
        <p:nvPicPr>
          <p:cNvPr id="2051" name="Picture 3" descr="C:\Users\kaprem5\Desktop\39479120_w640_h640_tender-uskorennoe-obuchen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07" y="4293096"/>
            <a:ext cx="1798396" cy="134837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prem5\Desktop\Civil-Eng-1024x68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5" y="3068959"/>
            <a:ext cx="2016224" cy="134480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prem5\Desktop\TeplovoiShetchik - копия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4" y="3257600"/>
            <a:ext cx="1944290" cy="226769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prem5\Desktop\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44" y="3435350"/>
            <a:ext cx="2679979" cy="179558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3479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780</Words>
  <Application>Microsoft Office PowerPoint</Application>
  <PresentationFormat>Экран (4:3)</PresentationFormat>
  <Paragraphs>172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6_Оформление по умолчанию</vt:lpstr>
      <vt:lpstr>Энергоэффективные мероприятия</vt:lpstr>
      <vt:lpstr>Презентация PowerPoint</vt:lpstr>
      <vt:lpstr>Энергоэффективные мероприятия</vt:lpstr>
      <vt:lpstr>Презентация PowerPoint</vt:lpstr>
      <vt:lpstr>Презентация PowerPoint</vt:lpstr>
      <vt:lpstr>Презентация PowerPoint</vt:lpstr>
      <vt:lpstr>Выгода проведения тепловой модернизации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 технико-экономического совета  ГО «Минское городское жилищное хозяйство»  21 ноября 2014 года</dc:title>
  <dc:creator>ssm</dc:creator>
  <cp:lastModifiedBy>Кункевич Татьяна Викторовна</cp:lastModifiedBy>
  <cp:revision>162</cp:revision>
  <cp:lastPrinted>2019-03-22T07:54:03Z</cp:lastPrinted>
  <dcterms:created xsi:type="dcterms:W3CDTF">2014-11-20T06:34:41Z</dcterms:created>
  <dcterms:modified xsi:type="dcterms:W3CDTF">2020-02-10T04:50:27Z</dcterms:modified>
</cp:coreProperties>
</file>